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4" r:id="rId2"/>
    <p:sldId id="257" r:id="rId3"/>
    <p:sldId id="263" r:id="rId4"/>
    <p:sldId id="317" r:id="rId5"/>
    <p:sldId id="337" r:id="rId6"/>
    <p:sldId id="332" r:id="rId7"/>
    <p:sldId id="333" r:id="rId8"/>
    <p:sldId id="334" r:id="rId9"/>
    <p:sldId id="341" r:id="rId10"/>
    <p:sldId id="339" r:id="rId11"/>
    <p:sldId id="340" r:id="rId12"/>
    <p:sldId id="342" r:id="rId13"/>
    <p:sldId id="343" r:id="rId14"/>
    <p:sldId id="344" r:id="rId15"/>
    <p:sldId id="335" r:id="rId16"/>
    <p:sldId id="336" r:id="rId17"/>
    <p:sldId id="316" r:id="rId18"/>
    <p:sldId id="338" r:id="rId1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A3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F951FF-9BB9-C8F9-BF96-3D43DCB977ED}" v="785" dt="2021-04-19T14:30:28.1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>
      <p:cViewPr>
        <p:scale>
          <a:sx n="110" d="100"/>
          <a:sy n="110" d="100"/>
        </p:scale>
        <p:origin x="1680" y="3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ó Bruna" userId="S::10601323@polimi.it::cb50c996-c13d-4cc3-9a40-434ae2a13164" providerId="AD" clId="Web-{E0F951FF-9BB9-C8F9-BF96-3D43DCB977ED}"/>
    <pc:docChg chg="delSld modSld">
      <pc:chgData name="Nicoló Bruna" userId="S::10601323@polimi.it::cb50c996-c13d-4cc3-9a40-434ae2a13164" providerId="AD" clId="Web-{E0F951FF-9BB9-C8F9-BF96-3D43DCB977ED}" dt="2021-04-19T14:30:28.171" v="393" actId="20577"/>
      <pc:docMkLst>
        <pc:docMk/>
      </pc:docMkLst>
      <pc:sldChg chg="modSp">
        <pc:chgData name="Nicoló Bruna" userId="S::10601323@polimi.it::cb50c996-c13d-4cc3-9a40-434ae2a13164" providerId="AD" clId="Web-{E0F951FF-9BB9-C8F9-BF96-3D43DCB977ED}" dt="2021-04-19T14:30:28.171" v="393" actId="20577"/>
        <pc:sldMkLst>
          <pc:docMk/>
          <pc:sldMk cId="4102302403" sldId="263"/>
        </pc:sldMkLst>
        <pc:spChg chg="mod">
          <ac:chgData name="Nicoló Bruna" userId="S::10601323@polimi.it::cb50c996-c13d-4cc3-9a40-434ae2a13164" providerId="AD" clId="Web-{E0F951FF-9BB9-C8F9-BF96-3D43DCB977ED}" dt="2021-04-19T14:30:28.171" v="393" actId="20577"/>
          <ac:spMkLst>
            <pc:docMk/>
            <pc:sldMk cId="4102302403" sldId="263"/>
            <ac:spMk id="3" creationId="{00000000-0000-0000-0000-000000000000}"/>
          </ac:spMkLst>
        </pc:spChg>
      </pc:sldChg>
      <pc:sldChg chg="del">
        <pc:chgData name="Nicoló Bruna" userId="S::10601323@polimi.it::cb50c996-c13d-4cc3-9a40-434ae2a13164" providerId="AD" clId="Web-{E0F951FF-9BB9-C8F9-BF96-3D43DCB977ED}" dt="2021-04-19T14:14:37.363" v="378"/>
        <pc:sldMkLst>
          <pc:docMk/>
          <pc:sldMk cId="3706358720" sldId="315"/>
        </pc:sldMkLst>
      </pc:sldChg>
      <pc:sldChg chg="modSp">
        <pc:chgData name="Nicoló Bruna" userId="S::10601323@polimi.it::cb50c996-c13d-4cc3-9a40-434ae2a13164" providerId="AD" clId="Web-{E0F951FF-9BB9-C8F9-BF96-3D43DCB977ED}" dt="2021-04-19T14:14:57.848" v="382" actId="20577"/>
        <pc:sldMkLst>
          <pc:docMk/>
          <pc:sldMk cId="2844929208" sldId="317"/>
        </pc:sldMkLst>
        <pc:spChg chg="mod">
          <ac:chgData name="Nicoló Bruna" userId="S::10601323@polimi.it::cb50c996-c13d-4cc3-9a40-434ae2a13164" providerId="AD" clId="Web-{E0F951FF-9BB9-C8F9-BF96-3D43DCB977ED}" dt="2021-04-19T14:14:57.848" v="382" actId="20577"/>
          <ac:spMkLst>
            <pc:docMk/>
            <pc:sldMk cId="2844929208" sldId="317"/>
            <ac:spMk id="5" creationId="{B9B106FA-FC95-F548-A3A1-EF57FFB3D6B7}"/>
          </ac:spMkLst>
        </pc:spChg>
      </pc:sldChg>
      <pc:sldChg chg="modSp">
        <pc:chgData name="Nicoló Bruna" userId="S::10601323@polimi.it::cb50c996-c13d-4cc3-9a40-434ae2a13164" providerId="AD" clId="Web-{E0F951FF-9BB9-C8F9-BF96-3D43DCB977ED}" dt="2021-04-19T13:40:08.926" v="83" actId="20577"/>
        <pc:sldMkLst>
          <pc:docMk/>
          <pc:sldMk cId="486171899" sldId="333"/>
        </pc:sldMkLst>
        <pc:spChg chg="mod">
          <ac:chgData name="Nicoló Bruna" userId="S::10601323@polimi.it::cb50c996-c13d-4cc3-9a40-434ae2a13164" providerId="AD" clId="Web-{E0F951FF-9BB9-C8F9-BF96-3D43DCB977ED}" dt="2021-04-19T13:40:08.926" v="83" actId="20577"/>
          <ac:spMkLst>
            <pc:docMk/>
            <pc:sldMk cId="486171899" sldId="333"/>
            <ac:spMk id="5" creationId="{B9B106FA-FC95-F548-A3A1-EF57FFB3D6B7}"/>
          </ac:spMkLst>
        </pc:spChg>
      </pc:sldChg>
      <pc:sldChg chg="modSp">
        <pc:chgData name="Nicoló Bruna" userId="S::10601323@polimi.it::cb50c996-c13d-4cc3-9a40-434ae2a13164" providerId="AD" clId="Web-{E0F951FF-9BB9-C8F9-BF96-3D43DCB977ED}" dt="2021-04-19T14:13:27.126" v="374" actId="20577"/>
        <pc:sldMkLst>
          <pc:docMk/>
          <pc:sldMk cId="2709970284" sldId="335"/>
        </pc:sldMkLst>
        <pc:spChg chg="mod">
          <ac:chgData name="Nicoló Bruna" userId="S::10601323@polimi.it::cb50c996-c13d-4cc3-9a40-434ae2a13164" providerId="AD" clId="Web-{E0F951FF-9BB9-C8F9-BF96-3D43DCB977ED}" dt="2021-04-19T14:13:27.126" v="374" actId="20577"/>
          <ac:spMkLst>
            <pc:docMk/>
            <pc:sldMk cId="2709970284" sldId="335"/>
            <ac:spMk id="5" creationId="{B9B106FA-FC95-F548-A3A1-EF57FFB3D6B7}"/>
          </ac:spMkLst>
        </pc:spChg>
      </pc:sldChg>
      <pc:sldChg chg="modSp">
        <pc:chgData name="Nicoló Bruna" userId="S::10601323@polimi.it::cb50c996-c13d-4cc3-9a40-434ae2a13164" providerId="AD" clId="Web-{E0F951FF-9BB9-C8F9-BF96-3D43DCB977ED}" dt="2021-04-19T14:02:47.670" v="306" actId="20577"/>
        <pc:sldMkLst>
          <pc:docMk/>
          <pc:sldMk cId="1613241045" sldId="336"/>
        </pc:sldMkLst>
        <pc:spChg chg="mod">
          <ac:chgData name="Nicoló Bruna" userId="S::10601323@polimi.it::cb50c996-c13d-4cc3-9a40-434ae2a13164" providerId="AD" clId="Web-{E0F951FF-9BB9-C8F9-BF96-3D43DCB977ED}" dt="2021-04-19T14:02:47.670" v="306" actId="20577"/>
          <ac:spMkLst>
            <pc:docMk/>
            <pc:sldMk cId="1613241045" sldId="336"/>
            <ac:spMk id="5" creationId="{B9B106FA-FC95-F548-A3A1-EF57FFB3D6B7}"/>
          </ac:spMkLst>
        </pc:spChg>
      </pc:sldChg>
      <pc:sldChg chg="modSp">
        <pc:chgData name="Nicoló Bruna" userId="S::10601323@polimi.it::cb50c996-c13d-4cc3-9a40-434ae2a13164" providerId="AD" clId="Web-{E0F951FF-9BB9-C8F9-BF96-3D43DCB977ED}" dt="2021-04-19T14:15:09.895" v="385" actId="20577"/>
        <pc:sldMkLst>
          <pc:docMk/>
          <pc:sldMk cId="1627840713" sldId="337"/>
        </pc:sldMkLst>
        <pc:spChg chg="mod">
          <ac:chgData name="Nicoló Bruna" userId="S::10601323@polimi.it::cb50c996-c13d-4cc3-9a40-434ae2a13164" providerId="AD" clId="Web-{E0F951FF-9BB9-C8F9-BF96-3D43DCB977ED}" dt="2021-04-19T14:15:09.895" v="385" actId="20577"/>
          <ac:spMkLst>
            <pc:docMk/>
            <pc:sldMk cId="1627840713" sldId="337"/>
            <ac:spMk id="5" creationId="{B9B106FA-FC95-F548-A3A1-EF57FFB3D6B7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0B3467-0EE5-FB41-9140-4ECA721A656E}" type="datetimeFigureOut">
              <a:rPr lang="it-IT" smtClean="0"/>
              <a:t>21/04/21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54C84-93CC-084F-B282-8D9449949A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6860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c911af0391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1" name="Google Shape;771;gc911af0391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6190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c911af0391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1" name="Google Shape;771;gc911af0391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5478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21/04/21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21/04/21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4947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Bruna, Giorgio Calcagno, Nicoletta </a:t>
            </a: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Simone Colella</a:t>
            </a:r>
            <a:endParaRPr lang="en-GB" sz="120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21/04/21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21/04/21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21/04/21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21/04/21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21/04/21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21/04/21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21/04/21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1"/>
          <p:cNvPicPr preferRelativeResize="0"/>
          <p:nvPr/>
        </p:nvPicPr>
        <p:blipFill rotWithShape="1">
          <a:blip r:embed="rId3">
            <a:alphaModFix/>
          </a:blip>
          <a:srcRect t="17598" b="14682"/>
          <a:stretch/>
        </p:blipFill>
        <p:spPr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"/>
          <p:cNvSpPr txBox="1"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GB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Titolo presentazione</a:t>
            </a:r>
            <a:br>
              <a:rPr lang="en-GB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sottotitolo</a:t>
            </a:r>
            <a:endParaRPr sz="2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1"/>
          <p:cNvSpPr txBox="1"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Milano, XX mese 20XX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7" name="Google Shape;327;p1" descr="Y:\IMMAGINE _COORDINATA_2014\LOGO_UFFICIALE\01_Polimi_centrato\eps\01_Polimi_centrato_COL_negativ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4725" y="1996654"/>
            <a:ext cx="2133600" cy="157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9" name="Google Shape;329;p1"/>
          <p:cNvGrpSpPr/>
          <p:nvPr/>
        </p:nvGrpSpPr>
        <p:grpSpPr>
          <a:xfrm>
            <a:off x="48007" y="3816351"/>
            <a:ext cx="9036648" cy="180000"/>
            <a:chOff x="1218340" y="275867"/>
            <a:chExt cx="17715122" cy="567843"/>
          </a:xfrm>
        </p:grpSpPr>
        <p:cxnSp>
          <p:nvCxnSpPr>
            <p:cNvPr id="330" name="Google Shape;330;p1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1" name="Google Shape;331;p1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" name="Google Shape;332;p1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" name="Google Shape;333;p1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4" name="Google Shape;334;p1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1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6" name="Google Shape;336;p1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7" name="Google Shape;337;p1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1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9" name="Google Shape;339;p1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p1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1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1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1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1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1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1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1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1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1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1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1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1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1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1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1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1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1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1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1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1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1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1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3" name="Google Shape;363;p1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4" name="Google Shape;364;p1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5" name="Google Shape;365;p1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6" name="Google Shape;366;p1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7" name="Google Shape;367;p1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8" name="Google Shape;368;p1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p1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p1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p1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p1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p1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p1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p1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p1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p1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1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9" name="Google Shape;379;p1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0" name="Google Shape;380;p1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1" name="Google Shape;381;p1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2" name="Google Shape;382;p1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3" name="Google Shape;383;p1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4" name="Google Shape;384;p1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5" name="Google Shape;385;p1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6" name="Google Shape;386;p1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7" name="Google Shape;387;p1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8" name="Google Shape;388;p1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9" name="Google Shape;389;p1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0" name="Google Shape;390;p1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1" name="Google Shape;391;p1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2" name="Google Shape;392;p1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3" name="Google Shape;393;p1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4" name="Google Shape;394;p1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5" name="Google Shape;395;p1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6" name="Google Shape;396;p1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7" name="Google Shape;397;p1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8" name="Google Shape;398;p1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9" name="Google Shape;399;p1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0" name="Google Shape;400;p1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1" name="Google Shape;401;p1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" name="Google Shape;402;p1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3" name="Google Shape;403;p1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4" name="Google Shape;404;p1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5" name="Google Shape;405;p1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6" name="Google Shape;406;p1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7" name="Google Shape;407;p1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8" name="Google Shape;408;p1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9" name="Google Shape;409;p1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0" name="Google Shape;410;p1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1" name="Google Shape;411;p1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2" name="Google Shape;412;p1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3" name="Google Shape;413;p1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4" name="Google Shape;414;p1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5" name="Google Shape;415;p1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6" name="Google Shape;416;p1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7" name="Google Shape;417;p1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8" name="Google Shape;418;p1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9" name="Google Shape;419;p1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0" name="Google Shape;420;p1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1" name="Google Shape;421;p1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2" name="Google Shape;422;p1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3" name="Google Shape;423;p1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4" name="Google Shape;424;p1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5" name="Google Shape;425;p1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" name="Google Shape;426;p1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7" name="Google Shape;427;p1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8" name="Google Shape;428;p1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9" name="Google Shape;429;p1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0" name="Google Shape;430;p1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1" name="Google Shape;431;p1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" name="Google Shape;432;p1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3" name="Google Shape;433;p1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4" name="Google Shape;434;p1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" name="Google Shape;435;p1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6" name="Google Shape;436;p1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7" name="Google Shape;437;p1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" name="Google Shape;441;p1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2" name="Google Shape;442;p1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3" name="Google Shape;443;p1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4" name="Google Shape;444;p1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5" name="Google Shape;445;p1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6" name="Google Shape;446;p1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7" name="Google Shape;447;p1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8" name="Google Shape;448;p1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9" name="Google Shape;449;p1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50" name="Google Shape;450;p1"/>
          <p:cNvSpPr txBox="1"/>
          <p:nvPr/>
        </p:nvSpPr>
        <p:spPr>
          <a:xfrm>
            <a:off x="641534" y="4149725"/>
            <a:ext cx="7459575" cy="96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Serious games per </a:t>
            </a:r>
            <a:r>
              <a:rPr lang="en-GB" sz="36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disturbi</a:t>
            </a:r>
            <a:r>
              <a:rPr lang="en-GB" sz="3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6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specifici</a:t>
            </a:r>
            <a:r>
              <a:rPr lang="en-GB" sz="3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6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dell’apprendimento</a:t>
            </a:r>
            <a:r>
              <a:rPr lang="en-GB" sz="3600" b="1">
                <a:solidFill>
                  <a:schemeClr val="lt1"/>
                </a:solidFill>
              </a:rPr>
              <a:t> - Round 2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1"/>
          <p:cNvSpPr txBox="1"/>
          <p:nvPr/>
        </p:nvSpPr>
        <p:spPr>
          <a:xfrm>
            <a:off x="635751" y="5252502"/>
            <a:ext cx="2719631" cy="101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Bruna </a:t>
            </a:r>
            <a:r>
              <a:rPr lang="en-GB" sz="1500" b="0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911521</a:t>
            </a:r>
            <a:endParaRPr lang="en-GB" sz="15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Calcagno Giorgio	909478</a:t>
            </a:r>
            <a:endParaRPr lang="en-GB" sz="15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1500" b="0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Nicoletta		908689</a:t>
            </a:r>
            <a:endParaRPr lang="en-GB" sz="15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Colella Simone		908449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451;p1">
            <a:extLst>
              <a:ext uri="{FF2B5EF4-FFF2-40B4-BE49-F238E27FC236}">
                <a16:creationId xmlns:a16="http://schemas.microsoft.com/office/drawing/2014/main" id="{6055A241-3AAD-C749-9B8F-85B1CF84DEBA}"/>
              </a:ext>
            </a:extLst>
          </p:cNvPr>
          <p:cNvSpPr txBox="1"/>
          <p:nvPr/>
        </p:nvSpPr>
        <p:spPr>
          <a:xfrm>
            <a:off x="4371321" y="5252502"/>
            <a:ext cx="3689051" cy="101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-IT" sz="1500" b="0" i="0" u="none" strike="noStrike" cap="none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Tutor Prof.ssa		</a:t>
            </a:r>
            <a:r>
              <a:rPr lang="it-IT" sz="150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Simona Ferrante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-IT" sz="1500" b="0" i="0" u="none" strike="noStrike" cap="none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Co-Tutor			</a:t>
            </a:r>
            <a:r>
              <a:rPr lang="it-IT" sz="150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Linda Greta </a:t>
            </a:r>
            <a:r>
              <a:rPr lang="it-IT" sz="150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endParaRPr lang="it-IT" sz="150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-IT" sz="1500" b="0" i="0" u="none" strike="noStrike" cap="none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			Chiara </a:t>
            </a:r>
            <a:r>
              <a:rPr lang="it-IT" sz="150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Piazzalunga</a:t>
            </a:r>
            <a:endParaRPr lang="it-IT" sz="150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-IT" sz="1500" b="0" i="0" u="none" strike="noStrike" cap="none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Docente 			Paganelli Chiara</a:t>
            </a:r>
            <a:endParaRPr sz="1500" b="0" i="0" u="none" strike="noStrike" cap="none">
              <a:solidFill>
                <a:schemeClr val="lt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pic>
        <p:nvPicPr>
          <p:cNvPr id="131" name="Google Shape;590;p3">
            <a:extLst>
              <a:ext uri="{FF2B5EF4-FFF2-40B4-BE49-F238E27FC236}">
                <a16:creationId xmlns:a16="http://schemas.microsoft.com/office/drawing/2014/main" id="{B1AEED1F-8FF4-7B4E-AE63-74C130E43FC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28218" y="218927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9FB61D5-DDED-6D4B-9990-1141E2C587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3934" y="179327"/>
            <a:ext cx="720000" cy="30960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D3F1F7F-0B63-3845-A922-30F29A79E3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3020" y="737672"/>
            <a:ext cx="0" cy="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6561028D-3C6B-024A-A402-B8B62865F8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01109" y="603291"/>
            <a:ext cx="540000" cy="552385"/>
          </a:xfrm>
          <a:prstGeom prst="rect">
            <a:avLst/>
          </a:prstGeom>
        </p:spPr>
      </p:pic>
      <p:sp>
        <p:nvSpPr>
          <p:cNvPr id="135" name="Google Shape;774;gc911af0391_1_3">
            <a:extLst>
              <a:ext uri="{FF2B5EF4-FFF2-40B4-BE49-F238E27FC236}">
                <a16:creationId xmlns:a16="http://schemas.microsoft.com/office/drawing/2014/main" id="{8FBD42B8-A38C-2E46-8408-E3429EEB95DD}"/>
              </a:ext>
            </a:extLst>
          </p:cNvPr>
          <p:cNvSpPr txBox="1"/>
          <p:nvPr/>
        </p:nvSpPr>
        <p:spPr>
          <a:xfrm>
            <a:off x="635751" y="6309043"/>
            <a:ext cx="972140" cy="276959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Gruppo 35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Specifiche tecniche</a:t>
            </a:r>
            <a:br>
              <a:rPr lang="it-IT" sz="2400" dirty="0"/>
            </a:br>
            <a:r>
              <a:rPr lang="it-IT" sz="2400" dirty="0"/>
              <a:t>Menu di gioco</a:t>
            </a:r>
            <a:endParaRPr lang="it-IT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624785DE-6D95-8D41-99BF-7C1DDE3B8E2A}"/>
              </a:ext>
            </a:extLst>
          </p:cNvPr>
          <p:cNvSpPr/>
          <p:nvPr/>
        </p:nvSpPr>
        <p:spPr>
          <a:xfrm>
            <a:off x="4482000" y="1354882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845DF097-32F3-114E-AC45-6BCA21C4F974}"/>
              </a:ext>
            </a:extLst>
          </p:cNvPr>
          <p:cNvCxnSpPr>
            <a:cxnSpLocks/>
          </p:cNvCxnSpPr>
          <p:nvPr/>
        </p:nvCxnSpPr>
        <p:spPr>
          <a:xfrm>
            <a:off x="4572000" y="1545064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Interruzione 7">
            <a:extLst>
              <a:ext uri="{FF2B5EF4-FFF2-40B4-BE49-F238E27FC236}">
                <a16:creationId xmlns:a16="http://schemas.microsoft.com/office/drawing/2014/main" id="{49B43BA6-84B7-6743-89D7-29086F5AD139}"/>
              </a:ext>
            </a:extLst>
          </p:cNvPr>
          <p:cNvSpPr/>
          <p:nvPr/>
        </p:nvSpPr>
        <p:spPr>
          <a:xfrm>
            <a:off x="3159923" y="2358693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START</a:t>
            </a:r>
          </a:p>
        </p:txBody>
      </p:sp>
      <p:cxnSp>
        <p:nvCxnSpPr>
          <p:cNvPr id="9" name="Connettore 1 8">
            <a:extLst>
              <a:ext uri="{FF2B5EF4-FFF2-40B4-BE49-F238E27FC236}">
                <a16:creationId xmlns:a16="http://schemas.microsoft.com/office/drawing/2014/main" id="{B726C28C-4E54-704F-849E-BCB6CDA911ED}"/>
              </a:ext>
            </a:extLst>
          </p:cNvPr>
          <p:cNvCxnSpPr>
            <a:cxnSpLocks/>
          </p:cNvCxnSpPr>
          <p:nvPr/>
        </p:nvCxnSpPr>
        <p:spPr>
          <a:xfrm>
            <a:off x="972000" y="1946787"/>
            <a:ext cx="72000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2B867023-5674-B54C-A727-DB497AF9A052}"/>
              </a:ext>
            </a:extLst>
          </p:cNvPr>
          <p:cNvCxnSpPr>
            <a:cxnSpLocks/>
          </p:cNvCxnSpPr>
          <p:nvPr/>
        </p:nvCxnSpPr>
        <p:spPr>
          <a:xfrm>
            <a:off x="5609303" y="1946787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622D80E3-C8B4-BB43-BC4A-9EDE2B16D185}"/>
              </a:ext>
            </a:extLst>
          </p:cNvPr>
          <p:cNvCxnSpPr>
            <a:cxnSpLocks/>
          </p:cNvCxnSpPr>
          <p:nvPr/>
        </p:nvCxnSpPr>
        <p:spPr>
          <a:xfrm>
            <a:off x="3716592" y="1946787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Interruzione 12">
            <a:extLst>
              <a:ext uri="{FF2B5EF4-FFF2-40B4-BE49-F238E27FC236}">
                <a16:creationId xmlns:a16="http://schemas.microsoft.com/office/drawing/2014/main" id="{91027146-10F1-7E4C-9A3F-B6F8F24A4ADA}"/>
              </a:ext>
            </a:extLst>
          </p:cNvPr>
          <p:cNvSpPr/>
          <p:nvPr/>
        </p:nvSpPr>
        <p:spPr>
          <a:xfrm>
            <a:off x="5052634" y="2358693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EXIT</a:t>
            </a: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3AF0B18E-5D35-F04C-B791-B4DC4FEECBA1}"/>
              </a:ext>
            </a:extLst>
          </p:cNvPr>
          <p:cNvSpPr/>
          <p:nvPr/>
        </p:nvSpPr>
        <p:spPr>
          <a:xfrm>
            <a:off x="7152213" y="2504721"/>
            <a:ext cx="90000" cy="9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7F651A2E-0BC4-0444-A8E3-BB2773877691}"/>
              </a:ext>
            </a:extLst>
          </p:cNvPr>
          <p:cNvSpPr/>
          <p:nvPr/>
        </p:nvSpPr>
        <p:spPr>
          <a:xfrm>
            <a:off x="7107213" y="2459721"/>
            <a:ext cx="180000" cy="18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678DCD27-293C-DD44-8495-C82E0271F341}"/>
              </a:ext>
            </a:extLst>
          </p:cNvPr>
          <p:cNvCxnSpPr>
            <a:cxnSpLocks/>
          </p:cNvCxnSpPr>
          <p:nvPr/>
        </p:nvCxnSpPr>
        <p:spPr>
          <a:xfrm>
            <a:off x="6165971" y="2549721"/>
            <a:ext cx="894736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BB07E67C-BCFF-514A-A533-AB665DCB66B3}"/>
              </a:ext>
            </a:extLst>
          </p:cNvPr>
          <p:cNvCxnSpPr>
            <a:cxnSpLocks/>
          </p:cNvCxnSpPr>
          <p:nvPr/>
        </p:nvCxnSpPr>
        <p:spPr>
          <a:xfrm>
            <a:off x="3716591" y="2760417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Interruzione 21">
            <a:extLst>
              <a:ext uri="{FF2B5EF4-FFF2-40B4-BE49-F238E27FC236}">
                <a16:creationId xmlns:a16="http://schemas.microsoft.com/office/drawing/2014/main" id="{16E2C5BB-582F-C347-841A-49803790C349}"/>
              </a:ext>
            </a:extLst>
          </p:cNvPr>
          <p:cNvSpPr/>
          <p:nvPr/>
        </p:nvSpPr>
        <p:spPr>
          <a:xfrm>
            <a:off x="745236" y="3575008"/>
            <a:ext cx="1112385" cy="637306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SCELTA LETTERE</a:t>
            </a:r>
          </a:p>
          <a:p>
            <a:pPr algn="ctr"/>
            <a:r>
              <a:rPr lang="it-IT" sz="1200" dirty="0"/>
              <a:t>INIZIALI</a:t>
            </a:r>
          </a:p>
        </p:txBody>
      </p:sp>
      <p:sp>
        <p:nvSpPr>
          <p:cNvPr id="27" name="Interruzione 26">
            <a:extLst>
              <a:ext uri="{FF2B5EF4-FFF2-40B4-BE49-F238E27FC236}">
                <a16:creationId xmlns:a16="http://schemas.microsoft.com/office/drawing/2014/main" id="{A7B26413-7E3E-044C-87AE-45C7FB533E74}"/>
              </a:ext>
            </a:extLst>
          </p:cNvPr>
          <p:cNvSpPr/>
          <p:nvPr/>
        </p:nvSpPr>
        <p:spPr>
          <a:xfrm>
            <a:off x="4290474" y="3607551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SCELTA</a:t>
            </a:r>
          </a:p>
          <a:p>
            <a:pPr algn="ctr"/>
            <a:r>
              <a:rPr lang="it-IT" sz="1200" dirty="0"/>
              <a:t>SILLABE</a:t>
            </a:r>
          </a:p>
        </p:txBody>
      </p:sp>
      <p:sp>
        <p:nvSpPr>
          <p:cNvPr id="28" name="Interruzione 27">
            <a:extLst>
              <a:ext uri="{FF2B5EF4-FFF2-40B4-BE49-F238E27FC236}">
                <a16:creationId xmlns:a16="http://schemas.microsoft.com/office/drawing/2014/main" id="{7877D9D3-9EE6-4549-A547-93BF41B085EC}"/>
              </a:ext>
            </a:extLst>
          </p:cNvPr>
          <p:cNvSpPr/>
          <p:nvPr/>
        </p:nvSpPr>
        <p:spPr>
          <a:xfrm>
            <a:off x="2163372" y="3573639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NUMERO </a:t>
            </a:r>
          </a:p>
          <a:p>
            <a:pPr algn="ctr"/>
            <a:r>
              <a:rPr lang="it-IT" sz="1200" dirty="0"/>
              <a:t>SILLABE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C125730E-15C6-6440-BA6F-FE7ACA50B60B}"/>
              </a:ext>
            </a:extLst>
          </p:cNvPr>
          <p:cNvCxnSpPr>
            <a:cxnSpLocks/>
          </p:cNvCxnSpPr>
          <p:nvPr/>
        </p:nvCxnSpPr>
        <p:spPr>
          <a:xfrm>
            <a:off x="7060707" y="3818569"/>
            <a:ext cx="483836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Preparazione 32">
            <a:extLst>
              <a:ext uri="{FF2B5EF4-FFF2-40B4-BE49-F238E27FC236}">
                <a16:creationId xmlns:a16="http://schemas.microsoft.com/office/drawing/2014/main" id="{376E2507-38F3-8B4F-B9D6-3B7D45441766}"/>
              </a:ext>
            </a:extLst>
          </p:cNvPr>
          <p:cNvSpPr/>
          <p:nvPr/>
        </p:nvSpPr>
        <p:spPr>
          <a:xfrm>
            <a:off x="7544543" y="3552073"/>
            <a:ext cx="1447057" cy="532992"/>
          </a:xfrm>
          <a:prstGeom prst="flowChartPreparat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SHERMATA</a:t>
            </a:r>
          </a:p>
          <a:p>
            <a:pPr algn="ctr"/>
            <a:r>
              <a:rPr lang="it-IT" sz="1200" dirty="0"/>
              <a:t>GIOCO</a:t>
            </a:r>
          </a:p>
        </p:txBody>
      </p: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7C08232B-5449-9C4A-8FFB-0A84C2323938}"/>
              </a:ext>
            </a:extLst>
          </p:cNvPr>
          <p:cNvCxnSpPr>
            <a:cxnSpLocks/>
          </p:cNvCxnSpPr>
          <p:nvPr/>
        </p:nvCxnSpPr>
        <p:spPr>
          <a:xfrm>
            <a:off x="1301904" y="3171916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7F5984E5-5590-3F44-888B-D374867EC7AE}"/>
              </a:ext>
            </a:extLst>
          </p:cNvPr>
          <p:cNvCxnSpPr>
            <a:cxnSpLocks/>
          </p:cNvCxnSpPr>
          <p:nvPr/>
        </p:nvCxnSpPr>
        <p:spPr>
          <a:xfrm>
            <a:off x="2744209" y="3171916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ACBEFD02-EBAF-F942-8BFA-EABF83C3B84B}"/>
              </a:ext>
            </a:extLst>
          </p:cNvPr>
          <p:cNvCxnSpPr>
            <a:cxnSpLocks/>
          </p:cNvCxnSpPr>
          <p:nvPr/>
        </p:nvCxnSpPr>
        <p:spPr>
          <a:xfrm>
            <a:off x="4822562" y="3196977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64A58A38-8A09-1746-A59D-23FDFC6E5E10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6436356" y="3215984"/>
            <a:ext cx="1" cy="283932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Connettore 1 45">
            <a:extLst>
              <a:ext uri="{FF2B5EF4-FFF2-40B4-BE49-F238E27FC236}">
                <a16:creationId xmlns:a16="http://schemas.microsoft.com/office/drawing/2014/main" id="{A2F6B72C-0890-8046-AB0D-090409911D3E}"/>
              </a:ext>
            </a:extLst>
          </p:cNvPr>
          <p:cNvCxnSpPr>
            <a:cxnSpLocks/>
          </p:cNvCxnSpPr>
          <p:nvPr/>
        </p:nvCxnSpPr>
        <p:spPr>
          <a:xfrm>
            <a:off x="972000" y="3162140"/>
            <a:ext cx="72000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0E4A6381-0CAC-7C4B-A81F-8424D6061291}"/>
              </a:ext>
            </a:extLst>
          </p:cNvPr>
          <p:cNvCxnSpPr>
            <a:cxnSpLocks/>
          </p:cNvCxnSpPr>
          <p:nvPr/>
        </p:nvCxnSpPr>
        <p:spPr>
          <a:xfrm>
            <a:off x="1301428" y="4212314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9" name="Interruzione 48">
            <a:extLst>
              <a:ext uri="{FF2B5EF4-FFF2-40B4-BE49-F238E27FC236}">
                <a16:creationId xmlns:a16="http://schemas.microsoft.com/office/drawing/2014/main" id="{7C104224-A96D-AF4E-9374-8C74365C0DB9}"/>
              </a:ext>
            </a:extLst>
          </p:cNvPr>
          <p:cNvSpPr/>
          <p:nvPr/>
        </p:nvSpPr>
        <p:spPr>
          <a:xfrm>
            <a:off x="752712" y="4614037"/>
            <a:ext cx="1112385" cy="637306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SELEZIONE LETTERE INIZIALI</a:t>
            </a:r>
          </a:p>
        </p:txBody>
      </p:sp>
      <p:cxnSp>
        <p:nvCxnSpPr>
          <p:cNvPr id="50" name="Connettore 1 49">
            <a:extLst>
              <a:ext uri="{FF2B5EF4-FFF2-40B4-BE49-F238E27FC236}">
                <a16:creationId xmlns:a16="http://schemas.microsoft.com/office/drawing/2014/main" id="{57CAA611-19A6-B44D-89D4-07EF999307AD}"/>
              </a:ext>
            </a:extLst>
          </p:cNvPr>
          <p:cNvCxnSpPr>
            <a:cxnSpLocks/>
            <a:endCxn id="49" idx="2"/>
          </p:cNvCxnSpPr>
          <p:nvPr/>
        </p:nvCxnSpPr>
        <p:spPr>
          <a:xfrm flipV="1">
            <a:off x="1301428" y="5251343"/>
            <a:ext cx="7477" cy="75616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1 52">
            <a:extLst>
              <a:ext uri="{FF2B5EF4-FFF2-40B4-BE49-F238E27FC236}">
                <a16:creationId xmlns:a16="http://schemas.microsoft.com/office/drawing/2014/main" id="{5DEA343C-7B55-AE4D-8BF4-A4CABB04C0F3}"/>
              </a:ext>
            </a:extLst>
          </p:cNvPr>
          <p:cNvCxnSpPr>
            <a:cxnSpLocks/>
          </p:cNvCxnSpPr>
          <p:nvPr/>
        </p:nvCxnSpPr>
        <p:spPr>
          <a:xfrm flipV="1">
            <a:off x="1308905" y="6006872"/>
            <a:ext cx="5127451" cy="929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Decisione 55">
            <a:extLst>
              <a:ext uri="{FF2B5EF4-FFF2-40B4-BE49-F238E27FC236}">
                <a16:creationId xmlns:a16="http://schemas.microsoft.com/office/drawing/2014/main" id="{B5653D75-3AAE-984C-B8FD-CA9C6C547E4A}"/>
              </a:ext>
            </a:extLst>
          </p:cNvPr>
          <p:cNvSpPr/>
          <p:nvPr/>
        </p:nvSpPr>
        <p:spPr>
          <a:xfrm>
            <a:off x="5829689" y="3499916"/>
            <a:ext cx="1213335" cy="637306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START</a:t>
            </a:r>
          </a:p>
        </p:txBody>
      </p:sp>
      <p:cxnSp>
        <p:nvCxnSpPr>
          <p:cNvPr id="58" name="Connettore 2 57">
            <a:extLst>
              <a:ext uri="{FF2B5EF4-FFF2-40B4-BE49-F238E27FC236}">
                <a16:creationId xmlns:a16="http://schemas.microsoft.com/office/drawing/2014/main" id="{02428650-A742-C44E-8894-A4987AAD3FFC}"/>
              </a:ext>
            </a:extLst>
          </p:cNvPr>
          <p:cNvCxnSpPr>
            <a:cxnSpLocks/>
            <a:endCxn id="56" idx="2"/>
          </p:cNvCxnSpPr>
          <p:nvPr/>
        </p:nvCxnSpPr>
        <p:spPr>
          <a:xfrm flipV="1">
            <a:off x="6436357" y="4137222"/>
            <a:ext cx="0" cy="187397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Interruzione 63">
            <a:extLst>
              <a:ext uri="{FF2B5EF4-FFF2-40B4-BE49-F238E27FC236}">
                <a16:creationId xmlns:a16="http://schemas.microsoft.com/office/drawing/2014/main" id="{635ED07F-84FC-F544-94B0-DB990923C8C6}"/>
              </a:ext>
            </a:extLst>
          </p:cNvPr>
          <p:cNvSpPr/>
          <p:nvPr/>
        </p:nvSpPr>
        <p:spPr>
          <a:xfrm>
            <a:off x="2187540" y="4723216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SELEZIONE </a:t>
            </a:r>
          </a:p>
          <a:p>
            <a:pPr algn="ctr"/>
            <a:r>
              <a:rPr lang="it-IT" sz="1200" dirty="0"/>
              <a:t>NUMERO</a:t>
            </a:r>
          </a:p>
        </p:txBody>
      </p:sp>
      <p:cxnSp>
        <p:nvCxnSpPr>
          <p:cNvPr id="65" name="Connettore 2 64">
            <a:extLst>
              <a:ext uri="{FF2B5EF4-FFF2-40B4-BE49-F238E27FC236}">
                <a16:creationId xmlns:a16="http://schemas.microsoft.com/office/drawing/2014/main" id="{64C0B3F4-EBBA-3A4A-8D35-9F6186AD1F30}"/>
              </a:ext>
            </a:extLst>
          </p:cNvPr>
          <p:cNvCxnSpPr>
            <a:cxnSpLocks/>
            <a:endCxn id="64" idx="0"/>
          </p:cNvCxnSpPr>
          <p:nvPr/>
        </p:nvCxnSpPr>
        <p:spPr>
          <a:xfrm>
            <a:off x="2744208" y="3975363"/>
            <a:ext cx="1" cy="74785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Decisione 68">
            <a:extLst>
              <a:ext uri="{FF2B5EF4-FFF2-40B4-BE49-F238E27FC236}">
                <a16:creationId xmlns:a16="http://schemas.microsoft.com/office/drawing/2014/main" id="{6103E70C-8FF1-A144-A68A-7F1157F98C62}"/>
              </a:ext>
            </a:extLst>
          </p:cNvPr>
          <p:cNvSpPr/>
          <p:nvPr/>
        </p:nvSpPr>
        <p:spPr>
          <a:xfrm>
            <a:off x="4552562" y="4204270"/>
            <a:ext cx="540000" cy="360000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74" name="Connettore 1 73">
            <a:extLst>
              <a:ext uri="{FF2B5EF4-FFF2-40B4-BE49-F238E27FC236}">
                <a16:creationId xmlns:a16="http://schemas.microsoft.com/office/drawing/2014/main" id="{83E504DA-8F37-4B4C-84D1-6EC741FFDBC9}"/>
              </a:ext>
            </a:extLst>
          </p:cNvPr>
          <p:cNvCxnSpPr>
            <a:cxnSpLocks/>
          </p:cNvCxnSpPr>
          <p:nvPr/>
        </p:nvCxnSpPr>
        <p:spPr>
          <a:xfrm flipV="1">
            <a:off x="2744208" y="5124942"/>
            <a:ext cx="0" cy="8912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Decisione 75">
            <a:extLst>
              <a:ext uri="{FF2B5EF4-FFF2-40B4-BE49-F238E27FC236}">
                <a16:creationId xmlns:a16="http://schemas.microsoft.com/office/drawing/2014/main" id="{FBADA498-EE1C-364C-95F3-CFE5C2820828}"/>
              </a:ext>
            </a:extLst>
          </p:cNvPr>
          <p:cNvSpPr/>
          <p:nvPr/>
        </p:nvSpPr>
        <p:spPr>
          <a:xfrm>
            <a:off x="4549049" y="5283886"/>
            <a:ext cx="540000" cy="360000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77" name="Connettore 2 76">
            <a:extLst>
              <a:ext uri="{FF2B5EF4-FFF2-40B4-BE49-F238E27FC236}">
                <a16:creationId xmlns:a16="http://schemas.microsoft.com/office/drawing/2014/main" id="{0EA0D160-FEB0-6041-B2D2-31E62F5198FE}"/>
              </a:ext>
            </a:extLst>
          </p:cNvPr>
          <p:cNvCxnSpPr>
            <a:cxnSpLocks/>
            <a:endCxn id="69" idx="0"/>
          </p:cNvCxnSpPr>
          <p:nvPr/>
        </p:nvCxnSpPr>
        <p:spPr>
          <a:xfrm>
            <a:off x="4819049" y="4018229"/>
            <a:ext cx="3513" cy="186041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0" name="Interruzione 79">
            <a:extLst>
              <a:ext uri="{FF2B5EF4-FFF2-40B4-BE49-F238E27FC236}">
                <a16:creationId xmlns:a16="http://schemas.microsoft.com/office/drawing/2014/main" id="{9498DB39-C9FE-6C46-9CF3-3FD7F117C689}"/>
              </a:ext>
            </a:extLst>
          </p:cNvPr>
          <p:cNvSpPr/>
          <p:nvPr/>
        </p:nvSpPr>
        <p:spPr>
          <a:xfrm>
            <a:off x="3491343" y="4728891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SILLABA</a:t>
            </a:r>
          </a:p>
          <a:p>
            <a:pPr algn="ctr"/>
            <a:r>
              <a:rPr lang="it-IT" sz="1200" dirty="0"/>
              <a:t>INIZIALE</a:t>
            </a:r>
          </a:p>
        </p:txBody>
      </p:sp>
      <p:sp>
        <p:nvSpPr>
          <p:cNvPr id="81" name="Interruzione 80">
            <a:extLst>
              <a:ext uri="{FF2B5EF4-FFF2-40B4-BE49-F238E27FC236}">
                <a16:creationId xmlns:a16="http://schemas.microsoft.com/office/drawing/2014/main" id="{3D5DD0F5-C2E2-BF4B-B604-FD4818124DC3}"/>
              </a:ext>
            </a:extLst>
          </p:cNvPr>
          <p:cNvSpPr/>
          <p:nvPr/>
        </p:nvSpPr>
        <p:spPr>
          <a:xfrm>
            <a:off x="5033393" y="4723216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SILLABA</a:t>
            </a:r>
          </a:p>
          <a:p>
            <a:pPr algn="ctr"/>
            <a:r>
              <a:rPr lang="it-IT" sz="1200" dirty="0"/>
              <a:t>FINALE</a:t>
            </a:r>
          </a:p>
        </p:txBody>
      </p:sp>
      <p:cxnSp>
        <p:nvCxnSpPr>
          <p:cNvPr id="130" name="Connettore 1 129">
            <a:extLst>
              <a:ext uri="{FF2B5EF4-FFF2-40B4-BE49-F238E27FC236}">
                <a16:creationId xmlns:a16="http://schemas.microsoft.com/office/drawing/2014/main" id="{B5D9E078-6719-0349-884E-9FD662BEE296}"/>
              </a:ext>
            </a:extLst>
          </p:cNvPr>
          <p:cNvCxnSpPr>
            <a:cxnSpLocks/>
          </p:cNvCxnSpPr>
          <p:nvPr/>
        </p:nvCxnSpPr>
        <p:spPr>
          <a:xfrm>
            <a:off x="5089049" y="5466350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Connettore 2 135">
            <a:extLst>
              <a:ext uri="{FF2B5EF4-FFF2-40B4-BE49-F238E27FC236}">
                <a16:creationId xmlns:a16="http://schemas.microsoft.com/office/drawing/2014/main" id="{7063D9AC-6FE4-EE4B-ABE1-FADA62580A46}"/>
              </a:ext>
            </a:extLst>
          </p:cNvPr>
          <p:cNvCxnSpPr>
            <a:cxnSpLocks/>
          </p:cNvCxnSpPr>
          <p:nvPr/>
        </p:nvCxnSpPr>
        <p:spPr>
          <a:xfrm>
            <a:off x="4058801" y="4384269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9" name="Connettore 2 138">
            <a:extLst>
              <a:ext uri="{FF2B5EF4-FFF2-40B4-BE49-F238E27FC236}">
                <a16:creationId xmlns:a16="http://schemas.microsoft.com/office/drawing/2014/main" id="{08FB31CE-3288-B24B-BB37-EDD80ACAA3EB}"/>
              </a:ext>
            </a:extLst>
          </p:cNvPr>
          <p:cNvCxnSpPr>
            <a:cxnSpLocks/>
          </p:cNvCxnSpPr>
          <p:nvPr/>
        </p:nvCxnSpPr>
        <p:spPr>
          <a:xfrm>
            <a:off x="5578931" y="4380881"/>
            <a:ext cx="0" cy="345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5" name="Connettore 2 144">
            <a:extLst>
              <a:ext uri="{FF2B5EF4-FFF2-40B4-BE49-F238E27FC236}">
                <a16:creationId xmlns:a16="http://schemas.microsoft.com/office/drawing/2014/main" id="{BDF0128F-D4C0-0546-AC1E-8F85B2804650}"/>
              </a:ext>
            </a:extLst>
          </p:cNvPr>
          <p:cNvCxnSpPr>
            <a:cxnSpLocks/>
          </p:cNvCxnSpPr>
          <p:nvPr/>
        </p:nvCxnSpPr>
        <p:spPr>
          <a:xfrm>
            <a:off x="4046004" y="5133723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6" name="Connettore 2 145">
            <a:extLst>
              <a:ext uri="{FF2B5EF4-FFF2-40B4-BE49-F238E27FC236}">
                <a16:creationId xmlns:a16="http://schemas.microsoft.com/office/drawing/2014/main" id="{8B9AD0F4-BDEF-C745-B278-81B1E5A4E6B0}"/>
              </a:ext>
            </a:extLst>
          </p:cNvPr>
          <p:cNvCxnSpPr>
            <a:cxnSpLocks/>
          </p:cNvCxnSpPr>
          <p:nvPr/>
        </p:nvCxnSpPr>
        <p:spPr>
          <a:xfrm>
            <a:off x="5577833" y="5127403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9" name="Connettore 1 148">
            <a:extLst>
              <a:ext uri="{FF2B5EF4-FFF2-40B4-BE49-F238E27FC236}">
                <a16:creationId xmlns:a16="http://schemas.microsoft.com/office/drawing/2014/main" id="{9DEE63F0-93AE-B747-9695-AEFD7A960EA2}"/>
              </a:ext>
            </a:extLst>
          </p:cNvPr>
          <p:cNvCxnSpPr>
            <a:cxnSpLocks/>
          </p:cNvCxnSpPr>
          <p:nvPr/>
        </p:nvCxnSpPr>
        <p:spPr>
          <a:xfrm>
            <a:off x="4041093" y="5463886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Connettore 1 149">
            <a:extLst>
              <a:ext uri="{FF2B5EF4-FFF2-40B4-BE49-F238E27FC236}">
                <a16:creationId xmlns:a16="http://schemas.microsoft.com/office/drawing/2014/main" id="{F269F6C2-B9ED-A14B-B71D-7D3245BE912B}"/>
              </a:ext>
            </a:extLst>
          </p:cNvPr>
          <p:cNvCxnSpPr>
            <a:cxnSpLocks/>
          </p:cNvCxnSpPr>
          <p:nvPr/>
        </p:nvCxnSpPr>
        <p:spPr>
          <a:xfrm>
            <a:off x="5089049" y="4385510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Connettore 1 150">
            <a:extLst>
              <a:ext uri="{FF2B5EF4-FFF2-40B4-BE49-F238E27FC236}">
                <a16:creationId xmlns:a16="http://schemas.microsoft.com/office/drawing/2014/main" id="{D05B9F10-1790-E94E-89CF-3F8AF54C5F2D}"/>
              </a:ext>
            </a:extLst>
          </p:cNvPr>
          <p:cNvCxnSpPr>
            <a:cxnSpLocks/>
          </p:cNvCxnSpPr>
          <p:nvPr/>
        </p:nvCxnSpPr>
        <p:spPr>
          <a:xfrm>
            <a:off x="4050287" y="4381933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Connettore 2 151">
            <a:extLst>
              <a:ext uri="{FF2B5EF4-FFF2-40B4-BE49-F238E27FC236}">
                <a16:creationId xmlns:a16="http://schemas.microsoft.com/office/drawing/2014/main" id="{6C050B21-B978-7F4C-ADC9-43331C9F9062}"/>
              </a:ext>
            </a:extLst>
          </p:cNvPr>
          <p:cNvCxnSpPr>
            <a:cxnSpLocks/>
          </p:cNvCxnSpPr>
          <p:nvPr/>
        </p:nvCxnSpPr>
        <p:spPr>
          <a:xfrm>
            <a:off x="4817951" y="5655905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5" name="CasellaDiTesto 154">
            <a:extLst>
              <a:ext uri="{FF2B5EF4-FFF2-40B4-BE49-F238E27FC236}">
                <a16:creationId xmlns:a16="http://schemas.microsoft.com/office/drawing/2014/main" id="{93A55829-B007-B74F-835A-51C89F53BE95}"/>
              </a:ext>
            </a:extLst>
          </p:cNvPr>
          <p:cNvSpPr txBox="1"/>
          <p:nvPr/>
        </p:nvSpPr>
        <p:spPr>
          <a:xfrm>
            <a:off x="188697" y="1808287"/>
            <a:ext cx="7112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SCENA 1</a:t>
            </a:r>
          </a:p>
        </p:txBody>
      </p:sp>
      <p:sp>
        <p:nvSpPr>
          <p:cNvPr id="156" name="CasellaDiTesto 155">
            <a:extLst>
              <a:ext uri="{FF2B5EF4-FFF2-40B4-BE49-F238E27FC236}">
                <a16:creationId xmlns:a16="http://schemas.microsoft.com/office/drawing/2014/main" id="{CBF0278A-4B5D-E34D-9020-E56FFEFAB78C}"/>
              </a:ext>
            </a:extLst>
          </p:cNvPr>
          <p:cNvSpPr txBox="1"/>
          <p:nvPr/>
        </p:nvSpPr>
        <p:spPr>
          <a:xfrm>
            <a:off x="188697" y="3033416"/>
            <a:ext cx="7112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SCENA 2</a:t>
            </a:r>
          </a:p>
        </p:txBody>
      </p:sp>
    </p:spTree>
    <p:extLst>
      <p:ext uri="{BB962C8B-B14F-4D97-AF65-F5344CB8AC3E}">
        <p14:creationId xmlns:p14="http://schemas.microsoft.com/office/powerpoint/2010/main" val="366095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Specifiche tecniche</a:t>
            </a:r>
            <a:br>
              <a:rPr lang="it-IT" sz="2400" dirty="0"/>
            </a:br>
            <a:r>
              <a:rPr lang="it-IT" sz="2400" dirty="0"/>
              <a:t>Schermata di gioco</a:t>
            </a:r>
            <a:endParaRPr lang="it-IT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624785DE-6D95-8D41-99BF-7C1DDE3B8E2A}"/>
              </a:ext>
            </a:extLst>
          </p:cNvPr>
          <p:cNvSpPr/>
          <p:nvPr/>
        </p:nvSpPr>
        <p:spPr>
          <a:xfrm>
            <a:off x="4482000" y="1354882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845DF097-32F3-114E-AC45-6BCA21C4F974}"/>
              </a:ext>
            </a:extLst>
          </p:cNvPr>
          <p:cNvCxnSpPr>
            <a:cxnSpLocks/>
          </p:cNvCxnSpPr>
          <p:nvPr/>
        </p:nvCxnSpPr>
        <p:spPr>
          <a:xfrm>
            <a:off x="4572000" y="1545064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Connettore 1 8">
            <a:extLst>
              <a:ext uri="{FF2B5EF4-FFF2-40B4-BE49-F238E27FC236}">
                <a16:creationId xmlns:a16="http://schemas.microsoft.com/office/drawing/2014/main" id="{B726C28C-4E54-704F-849E-BCB6CDA911ED}"/>
              </a:ext>
            </a:extLst>
          </p:cNvPr>
          <p:cNvCxnSpPr>
            <a:cxnSpLocks/>
          </p:cNvCxnSpPr>
          <p:nvPr/>
        </p:nvCxnSpPr>
        <p:spPr>
          <a:xfrm>
            <a:off x="972000" y="1946787"/>
            <a:ext cx="72000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2B867023-5674-B54C-A727-DB497AF9A052}"/>
              </a:ext>
            </a:extLst>
          </p:cNvPr>
          <p:cNvCxnSpPr>
            <a:cxnSpLocks/>
          </p:cNvCxnSpPr>
          <p:nvPr/>
        </p:nvCxnSpPr>
        <p:spPr>
          <a:xfrm>
            <a:off x="6539440" y="1956970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Interruzione 12">
            <a:extLst>
              <a:ext uri="{FF2B5EF4-FFF2-40B4-BE49-F238E27FC236}">
                <a16:creationId xmlns:a16="http://schemas.microsoft.com/office/drawing/2014/main" id="{91027146-10F1-7E4C-9A3F-B6F8F24A4ADA}"/>
              </a:ext>
            </a:extLst>
          </p:cNvPr>
          <p:cNvSpPr/>
          <p:nvPr/>
        </p:nvSpPr>
        <p:spPr>
          <a:xfrm>
            <a:off x="5982771" y="2368876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HOME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C125730E-15C6-6440-BA6F-FE7ACA50B60B}"/>
              </a:ext>
            </a:extLst>
          </p:cNvPr>
          <p:cNvCxnSpPr>
            <a:cxnSpLocks/>
          </p:cNvCxnSpPr>
          <p:nvPr/>
        </p:nvCxnSpPr>
        <p:spPr>
          <a:xfrm>
            <a:off x="7096107" y="2564647"/>
            <a:ext cx="483836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Preparazione 32">
            <a:extLst>
              <a:ext uri="{FF2B5EF4-FFF2-40B4-BE49-F238E27FC236}">
                <a16:creationId xmlns:a16="http://schemas.microsoft.com/office/drawing/2014/main" id="{376E2507-38F3-8B4F-B9D6-3B7D45441766}"/>
              </a:ext>
            </a:extLst>
          </p:cNvPr>
          <p:cNvSpPr/>
          <p:nvPr/>
        </p:nvSpPr>
        <p:spPr>
          <a:xfrm>
            <a:off x="7579943" y="2298151"/>
            <a:ext cx="1447057" cy="532992"/>
          </a:xfrm>
          <a:prstGeom prst="flowChartPreparat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MENU</a:t>
            </a:r>
          </a:p>
          <a:p>
            <a:pPr algn="ctr"/>
            <a:r>
              <a:rPr lang="it-IT" sz="1200" dirty="0"/>
              <a:t>DI GIOCO</a:t>
            </a:r>
          </a:p>
        </p:txBody>
      </p:sp>
      <p:sp>
        <p:nvSpPr>
          <p:cNvPr id="155" name="CasellaDiTesto 154">
            <a:extLst>
              <a:ext uri="{FF2B5EF4-FFF2-40B4-BE49-F238E27FC236}">
                <a16:creationId xmlns:a16="http://schemas.microsoft.com/office/drawing/2014/main" id="{93A55829-B007-B74F-835A-51C89F53BE95}"/>
              </a:ext>
            </a:extLst>
          </p:cNvPr>
          <p:cNvSpPr txBox="1"/>
          <p:nvPr/>
        </p:nvSpPr>
        <p:spPr>
          <a:xfrm>
            <a:off x="188697" y="1808287"/>
            <a:ext cx="7112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SCENA 1</a:t>
            </a:r>
          </a:p>
        </p:txBody>
      </p:sp>
      <p:cxnSp>
        <p:nvCxnSpPr>
          <p:cNvPr id="51" name="Connettore 2 50">
            <a:extLst>
              <a:ext uri="{FF2B5EF4-FFF2-40B4-BE49-F238E27FC236}">
                <a16:creationId xmlns:a16="http://schemas.microsoft.com/office/drawing/2014/main" id="{1BC849D2-F99C-464F-B50C-7EF2C6F81E46}"/>
              </a:ext>
            </a:extLst>
          </p:cNvPr>
          <p:cNvCxnSpPr>
            <a:cxnSpLocks/>
          </p:cNvCxnSpPr>
          <p:nvPr/>
        </p:nvCxnSpPr>
        <p:spPr>
          <a:xfrm>
            <a:off x="1614067" y="1956970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Interruzione 51">
            <a:extLst>
              <a:ext uri="{FF2B5EF4-FFF2-40B4-BE49-F238E27FC236}">
                <a16:creationId xmlns:a16="http://schemas.microsoft.com/office/drawing/2014/main" id="{4FB1EDA0-F3E7-9F4C-9673-B95F6614080D}"/>
              </a:ext>
            </a:extLst>
          </p:cNvPr>
          <p:cNvSpPr/>
          <p:nvPr/>
        </p:nvSpPr>
        <p:spPr>
          <a:xfrm>
            <a:off x="1057398" y="2368876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STATISTICHE</a:t>
            </a:r>
          </a:p>
        </p:txBody>
      </p:sp>
      <p:cxnSp>
        <p:nvCxnSpPr>
          <p:cNvPr id="55" name="Connettore 2 54">
            <a:extLst>
              <a:ext uri="{FF2B5EF4-FFF2-40B4-BE49-F238E27FC236}">
                <a16:creationId xmlns:a16="http://schemas.microsoft.com/office/drawing/2014/main" id="{AA876A62-D3BA-A148-9FDC-F0CAB963E362}"/>
              </a:ext>
            </a:extLst>
          </p:cNvPr>
          <p:cNvCxnSpPr>
            <a:cxnSpLocks/>
            <a:stCxn id="52" idx="2"/>
            <a:endCxn id="4" idx="0"/>
          </p:cNvCxnSpPr>
          <p:nvPr/>
        </p:nvCxnSpPr>
        <p:spPr>
          <a:xfrm flipH="1">
            <a:off x="1610319" y="2770600"/>
            <a:ext cx="3748" cy="67706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Rettangolo 3">
            <a:extLst>
              <a:ext uri="{FF2B5EF4-FFF2-40B4-BE49-F238E27FC236}">
                <a16:creationId xmlns:a16="http://schemas.microsoft.com/office/drawing/2014/main" id="{99A34525-9817-3947-AE01-E9527CA5D877}"/>
              </a:ext>
            </a:extLst>
          </p:cNvPr>
          <p:cNvSpPr/>
          <p:nvPr/>
        </p:nvSpPr>
        <p:spPr>
          <a:xfrm>
            <a:off x="896149" y="3447667"/>
            <a:ext cx="1428339" cy="1617795"/>
          </a:xfrm>
          <a:prstGeom prst="rect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0000" rtlCol="0" anchor="t" anchorCtr="0">
            <a:noAutofit/>
          </a:bodyPr>
          <a:lstStyle/>
          <a:p>
            <a:pPr algn="ctr"/>
            <a:r>
              <a:rPr lang="it-IT" sz="1200" dirty="0"/>
              <a:t>TEMPO TOTALE</a:t>
            </a:r>
          </a:p>
          <a:p>
            <a:pPr algn="ctr"/>
            <a:endParaRPr lang="it-IT" sz="1200" dirty="0"/>
          </a:p>
          <a:p>
            <a:pPr algn="ctr"/>
            <a:r>
              <a:rPr lang="it-IT" sz="1200" dirty="0"/>
              <a:t>ERRORI TOTALI</a:t>
            </a:r>
          </a:p>
          <a:p>
            <a:pPr algn="ctr"/>
            <a:endParaRPr lang="it-IT" sz="1200" dirty="0"/>
          </a:p>
          <a:p>
            <a:pPr algn="ctr"/>
            <a:r>
              <a:rPr lang="it-IT" sz="1200" dirty="0"/>
              <a:t>SINGOLA PAROLA</a:t>
            </a:r>
          </a:p>
          <a:p>
            <a:pPr marL="171450" indent="-171450" algn="ctr">
              <a:buFontTx/>
              <a:buChar char="-"/>
            </a:pPr>
            <a:r>
              <a:rPr lang="it-IT" sz="1200" dirty="0"/>
              <a:t>PAROLA</a:t>
            </a:r>
          </a:p>
          <a:p>
            <a:pPr marL="171450" indent="-171450" algn="ctr">
              <a:buFontTx/>
              <a:buChar char="-"/>
            </a:pPr>
            <a:r>
              <a:rPr lang="it-IT" sz="1200" dirty="0"/>
              <a:t>TEMPO</a:t>
            </a:r>
          </a:p>
          <a:p>
            <a:pPr marL="171450" indent="-171450" algn="ctr">
              <a:buFontTx/>
              <a:buChar char="-"/>
            </a:pPr>
            <a:r>
              <a:rPr lang="it-IT" sz="1200" dirty="0"/>
              <a:t>ERRORI</a:t>
            </a:r>
          </a:p>
          <a:p>
            <a:pPr marL="171450" indent="-171450" algn="ctr">
              <a:buFontTx/>
              <a:buChar char="-"/>
            </a:pPr>
            <a:endParaRPr lang="it-IT" sz="1200" dirty="0"/>
          </a:p>
          <a:p>
            <a:pPr algn="ctr"/>
            <a:endParaRPr lang="it-IT" sz="1200" dirty="0"/>
          </a:p>
        </p:txBody>
      </p:sp>
      <p:sp>
        <p:nvSpPr>
          <p:cNvPr id="57" name="Interruzione 56">
            <a:extLst>
              <a:ext uri="{FF2B5EF4-FFF2-40B4-BE49-F238E27FC236}">
                <a16:creationId xmlns:a16="http://schemas.microsoft.com/office/drawing/2014/main" id="{FA92909F-B6D3-654C-AB8C-B46267CBA2A7}"/>
              </a:ext>
            </a:extLst>
          </p:cNvPr>
          <p:cNvSpPr/>
          <p:nvPr/>
        </p:nvSpPr>
        <p:spPr>
          <a:xfrm>
            <a:off x="7756227" y="5506949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PUNTEGGIO</a:t>
            </a:r>
          </a:p>
        </p:txBody>
      </p:sp>
      <p:sp>
        <p:nvSpPr>
          <p:cNvPr id="59" name="Interruzione 58">
            <a:extLst>
              <a:ext uri="{FF2B5EF4-FFF2-40B4-BE49-F238E27FC236}">
                <a16:creationId xmlns:a16="http://schemas.microsoft.com/office/drawing/2014/main" id="{6A02F9D7-C051-B44A-A8A3-8867E4DCCD10}"/>
              </a:ext>
            </a:extLst>
          </p:cNvPr>
          <p:cNvSpPr/>
          <p:nvPr/>
        </p:nvSpPr>
        <p:spPr>
          <a:xfrm>
            <a:off x="3998646" y="2351700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PAROLA</a:t>
            </a:r>
          </a:p>
        </p:txBody>
      </p:sp>
      <p:cxnSp>
        <p:nvCxnSpPr>
          <p:cNvPr id="60" name="Connettore 2 59">
            <a:extLst>
              <a:ext uri="{FF2B5EF4-FFF2-40B4-BE49-F238E27FC236}">
                <a16:creationId xmlns:a16="http://schemas.microsoft.com/office/drawing/2014/main" id="{B5C5908F-7565-BF49-9E0C-139E3E32501B}"/>
              </a:ext>
            </a:extLst>
          </p:cNvPr>
          <p:cNvCxnSpPr>
            <a:cxnSpLocks/>
          </p:cNvCxnSpPr>
          <p:nvPr/>
        </p:nvCxnSpPr>
        <p:spPr>
          <a:xfrm>
            <a:off x="4568042" y="1946787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Connettore 1 61">
            <a:extLst>
              <a:ext uri="{FF2B5EF4-FFF2-40B4-BE49-F238E27FC236}">
                <a16:creationId xmlns:a16="http://schemas.microsoft.com/office/drawing/2014/main" id="{21FCA70E-F8F9-A245-99AA-5B671FB00C22}"/>
              </a:ext>
            </a:extLst>
          </p:cNvPr>
          <p:cNvCxnSpPr>
            <a:cxnSpLocks/>
          </p:cNvCxnSpPr>
          <p:nvPr/>
        </p:nvCxnSpPr>
        <p:spPr>
          <a:xfrm flipV="1">
            <a:off x="2650067" y="1967154"/>
            <a:ext cx="0" cy="165845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B719F7D1-6A9E-1649-B7FB-C2BDF5403B77}"/>
              </a:ext>
            </a:extLst>
          </p:cNvPr>
          <p:cNvCxnSpPr>
            <a:cxnSpLocks/>
          </p:cNvCxnSpPr>
          <p:nvPr/>
        </p:nvCxnSpPr>
        <p:spPr>
          <a:xfrm flipH="1">
            <a:off x="2170735" y="3625608"/>
            <a:ext cx="479333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Ovale 69">
            <a:extLst>
              <a:ext uri="{FF2B5EF4-FFF2-40B4-BE49-F238E27FC236}">
                <a16:creationId xmlns:a16="http://schemas.microsoft.com/office/drawing/2014/main" id="{344BD582-FDF1-6340-ABD4-B70E8594EB43}"/>
              </a:ext>
            </a:extLst>
          </p:cNvPr>
          <p:cNvSpPr/>
          <p:nvPr/>
        </p:nvSpPr>
        <p:spPr>
          <a:xfrm>
            <a:off x="7611802" y="3645662"/>
            <a:ext cx="90000" cy="9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1" name="Ovale 70">
            <a:extLst>
              <a:ext uri="{FF2B5EF4-FFF2-40B4-BE49-F238E27FC236}">
                <a16:creationId xmlns:a16="http://schemas.microsoft.com/office/drawing/2014/main" id="{4124AD93-5328-E942-AD24-098F1CA81866}"/>
              </a:ext>
            </a:extLst>
          </p:cNvPr>
          <p:cNvSpPr/>
          <p:nvPr/>
        </p:nvSpPr>
        <p:spPr>
          <a:xfrm>
            <a:off x="7566802" y="3600662"/>
            <a:ext cx="180000" cy="18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82" name="Connettore 2 81">
            <a:extLst>
              <a:ext uri="{FF2B5EF4-FFF2-40B4-BE49-F238E27FC236}">
                <a16:creationId xmlns:a16="http://schemas.microsoft.com/office/drawing/2014/main" id="{0681017A-00CA-E443-A320-2158855D4229}"/>
              </a:ext>
            </a:extLst>
          </p:cNvPr>
          <p:cNvCxnSpPr>
            <a:cxnSpLocks/>
          </p:cNvCxnSpPr>
          <p:nvPr/>
        </p:nvCxnSpPr>
        <p:spPr>
          <a:xfrm>
            <a:off x="6700939" y="3690662"/>
            <a:ext cx="848830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6" name="Connettore 1 95">
            <a:extLst>
              <a:ext uri="{FF2B5EF4-FFF2-40B4-BE49-F238E27FC236}">
                <a16:creationId xmlns:a16="http://schemas.microsoft.com/office/drawing/2014/main" id="{BB714B1E-4107-764A-AFA5-32F71FA309E7}"/>
              </a:ext>
            </a:extLst>
          </p:cNvPr>
          <p:cNvCxnSpPr>
            <a:cxnSpLocks/>
          </p:cNvCxnSpPr>
          <p:nvPr/>
        </p:nvCxnSpPr>
        <p:spPr>
          <a:xfrm flipV="1">
            <a:off x="3610887" y="2552562"/>
            <a:ext cx="0" cy="37427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Connettore 1 97">
            <a:extLst>
              <a:ext uri="{FF2B5EF4-FFF2-40B4-BE49-F238E27FC236}">
                <a16:creationId xmlns:a16="http://schemas.microsoft.com/office/drawing/2014/main" id="{EFC8AB2D-C9F3-444A-8792-F6FD65BBA552}"/>
              </a:ext>
            </a:extLst>
          </p:cNvPr>
          <p:cNvCxnSpPr>
            <a:cxnSpLocks/>
            <a:endCxn id="59" idx="1"/>
          </p:cNvCxnSpPr>
          <p:nvPr/>
        </p:nvCxnSpPr>
        <p:spPr>
          <a:xfrm>
            <a:off x="3610887" y="2552562"/>
            <a:ext cx="3877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4" name="Interruzione 133">
            <a:extLst>
              <a:ext uri="{FF2B5EF4-FFF2-40B4-BE49-F238E27FC236}">
                <a16:creationId xmlns:a16="http://schemas.microsoft.com/office/drawing/2014/main" id="{3D2B0883-2D1F-D646-B9FD-DA40CFA844B3}"/>
              </a:ext>
            </a:extLst>
          </p:cNvPr>
          <p:cNvSpPr/>
          <p:nvPr/>
        </p:nvSpPr>
        <p:spPr>
          <a:xfrm>
            <a:off x="4689908" y="3489800"/>
            <a:ext cx="471093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SI</a:t>
            </a:r>
          </a:p>
        </p:txBody>
      </p:sp>
      <p:sp>
        <p:nvSpPr>
          <p:cNvPr id="135" name="Interruzione 134">
            <a:extLst>
              <a:ext uri="{FF2B5EF4-FFF2-40B4-BE49-F238E27FC236}">
                <a16:creationId xmlns:a16="http://schemas.microsoft.com/office/drawing/2014/main" id="{EEECA6F9-7933-F447-A664-1F231F638BC1}"/>
              </a:ext>
            </a:extLst>
          </p:cNvPr>
          <p:cNvSpPr/>
          <p:nvPr/>
        </p:nvSpPr>
        <p:spPr>
          <a:xfrm>
            <a:off x="6212813" y="3489800"/>
            <a:ext cx="471093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NO</a:t>
            </a:r>
          </a:p>
        </p:txBody>
      </p:sp>
      <p:sp>
        <p:nvSpPr>
          <p:cNvPr id="138" name="Decisione 137">
            <a:extLst>
              <a:ext uri="{FF2B5EF4-FFF2-40B4-BE49-F238E27FC236}">
                <a16:creationId xmlns:a16="http://schemas.microsoft.com/office/drawing/2014/main" id="{B36BCD17-BE11-454C-B2E0-BF272C5C43D5}"/>
              </a:ext>
            </a:extLst>
          </p:cNvPr>
          <p:cNvSpPr/>
          <p:nvPr/>
        </p:nvSpPr>
        <p:spPr>
          <a:xfrm>
            <a:off x="5423089" y="2970854"/>
            <a:ext cx="540000" cy="360000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44" name="Connettore 2 143">
            <a:extLst>
              <a:ext uri="{FF2B5EF4-FFF2-40B4-BE49-F238E27FC236}">
                <a16:creationId xmlns:a16="http://schemas.microsoft.com/office/drawing/2014/main" id="{7226A719-EB62-034D-9E13-36E34466796A}"/>
              </a:ext>
            </a:extLst>
          </p:cNvPr>
          <p:cNvCxnSpPr>
            <a:cxnSpLocks/>
          </p:cNvCxnSpPr>
          <p:nvPr/>
        </p:nvCxnSpPr>
        <p:spPr>
          <a:xfrm>
            <a:off x="4929328" y="3150853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7" name="Connettore 2 146">
            <a:extLst>
              <a:ext uri="{FF2B5EF4-FFF2-40B4-BE49-F238E27FC236}">
                <a16:creationId xmlns:a16="http://schemas.microsoft.com/office/drawing/2014/main" id="{F9536AAD-B860-7C4F-BEC7-B2240C79FF87}"/>
              </a:ext>
            </a:extLst>
          </p:cNvPr>
          <p:cNvCxnSpPr>
            <a:cxnSpLocks/>
          </p:cNvCxnSpPr>
          <p:nvPr/>
        </p:nvCxnSpPr>
        <p:spPr>
          <a:xfrm>
            <a:off x="6449458" y="3147465"/>
            <a:ext cx="0" cy="345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8" name="Connettore 2 147">
            <a:extLst>
              <a:ext uri="{FF2B5EF4-FFF2-40B4-BE49-F238E27FC236}">
                <a16:creationId xmlns:a16="http://schemas.microsoft.com/office/drawing/2014/main" id="{D2EC4B2D-6EBD-4843-B457-5F6E634B82AB}"/>
              </a:ext>
            </a:extLst>
          </p:cNvPr>
          <p:cNvCxnSpPr>
            <a:cxnSpLocks/>
          </p:cNvCxnSpPr>
          <p:nvPr/>
        </p:nvCxnSpPr>
        <p:spPr>
          <a:xfrm>
            <a:off x="4916531" y="3900307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7" name="Connettore 1 156">
            <a:extLst>
              <a:ext uri="{FF2B5EF4-FFF2-40B4-BE49-F238E27FC236}">
                <a16:creationId xmlns:a16="http://schemas.microsoft.com/office/drawing/2014/main" id="{AF3CA990-E66B-0843-9340-8A4806CA3BB2}"/>
              </a:ext>
            </a:extLst>
          </p:cNvPr>
          <p:cNvCxnSpPr>
            <a:cxnSpLocks/>
          </p:cNvCxnSpPr>
          <p:nvPr/>
        </p:nvCxnSpPr>
        <p:spPr>
          <a:xfrm>
            <a:off x="5959576" y="3152094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Connettore 1 157">
            <a:extLst>
              <a:ext uri="{FF2B5EF4-FFF2-40B4-BE49-F238E27FC236}">
                <a16:creationId xmlns:a16="http://schemas.microsoft.com/office/drawing/2014/main" id="{2A434496-21BA-3545-BE01-2AD19437BEC9}"/>
              </a:ext>
            </a:extLst>
          </p:cNvPr>
          <p:cNvCxnSpPr>
            <a:cxnSpLocks/>
          </p:cNvCxnSpPr>
          <p:nvPr/>
        </p:nvCxnSpPr>
        <p:spPr>
          <a:xfrm>
            <a:off x="4920814" y="3148517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Connettore 2 159">
            <a:extLst>
              <a:ext uri="{FF2B5EF4-FFF2-40B4-BE49-F238E27FC236}">
                <a16:creationId xmlns:a16="http://schemas.microsoft.com/office/drawing/2014/main" id="{5C14BAE5-58F2-9F4E-9BE2-775D0ABFBC2D}"/>
              </a:ext>
            </a:extLst>
          </p:cNvPr>
          <p:cNvCxnSpPr>
            <a:cxnSpLocks/>
            <a:endCxn id="138" idx="0"/>
          </p:cNvCxnSpPr>
          <p:nvPr/>
        </p:nvCxnSpPr>
        <p:spPr>
          <a:xfrm>
            <a:off x="5693089" y="2564647"/>
            <a:ext cx="0" cy="40620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1" name="Connettore 1 160">
            <a:extLst>
              <a:ext uri="{FF2B5EF4-FFF2-40B4-BE49-F238E27FC236}">
                <a16:creationId xmlns:a16="http://schemas.microsoft.com/office/drawing/2014/main" id="{A7AE2A99-9A8E-B249-BE62-C6BAEC167248}"/>
              </a:ext>
            </a:extLst>
          </p:cNvPr>
          <p:cNvCxnSpPr>
            <a:cxnSpLocks/>
            <a:stCxn id="59" idx="3"/>
          </p:cNvCxnSpPr>
          <p:nvPr/>
        </p:nvCxnSpPr>
        <p:spPr>
          <a:xfrm>
            <a:off x="5111983" y="2552562"/>
            <a:ext cx="5754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2" name="Decisione 161">
            <a:extLst>
              <a:ext uri="{FF2B5EF4-FFF2-40B4-BE49-F238E27FC236}">
                <a16:creationId xmlns:a16="http://schemas.microsoft.com/office/drawing/2014/main" id="{2AA2FD2A-DC4E-F04F-910D-E7C3C4FC4F7A}"/>
              </a:ext>
            </a:extLst>
          </p:cNvPr>
          <p:cNvSpPr/>
          <p:nvPr/>
        </p:nvSpPr>
        <p:spPr>
          <a:xfrm>
            <a:off x="4652230" y="4232806"/>
            <a:ext cx="540000" cy="360000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64" name="Interruzione 163">
            <a:extLst>
              <a:ext uri="{FF2B5EF4-FFF2-40B4-BE49-F238E27FC236}">
                <a16:creationId xmlns:a16="http://schemas.microsoft.com/office/drawing/2014/main" id="{9CBCAC21-936C-C943-BAE3-9DB4FCF8D502}"/>
              </a:ext>
            </a:extLst>
          </p:cNvPr>
          <p:cNvSpPr/>
          <p:nvPr/>
        </p:nvSpPr>
        <p:spPr>
          <a:xfrm>
            <a:off x="3591011" y="4757427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SBAGLIATO</a:t>
            </a:r>
          </a:p>
        </p:txBody>
      </p:sp>
      <p:sp>
        <p:nvSpPr>
          <p:cNvPr id="165" name="Interruzione 164">
            <a:extLst>
              <a:ext uri="{FF2B5EF4-FFF2-40B4-BE49-F238E27FC236}">
                <a16:creationId xmlns:a16="http://schemas.microsoft.com/office/drawing/2014/main" id="{A80EE44C-CAAD-084C-A551-2BB6168B2DF7}"/>
              </a:ext>
            </a:extLst>
          </p:cNvPr>
          <p:cNvSpPr/>
          <p:nvPr/>
        </p:nvSpPr>
        <p:spPr>
          <a:xfrm>
            <a:off x="5133061" y="4751752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CORRETTO</a:t>
            </a:r>
          </a:p>
        </p:txBody>
      </p:sp>
      <p:cxnSp>
        <p:nvCxnSpPr>
          <p:cNvPr id="167" name="Connettore 2 166">
            <a:extLst>
              <a:ext uri="{FF2B5EF4-FFF2-40B4-BE49-F238E27FC236}">
                <a16:creationId xmlns:a16="http://schemas.microsoft.com/office/drawing/2014/main" id="{1C20D78D-C0B1-9044-A408-D898DC96E6BF}"/>
              </a:ext>
            </a:extLst>
          </p:cNvPr>
          <p:cNvCxnSpPr>
            <a:cxnSpLocks/>
          </p:cNvCxnSpPr>
          <p:nvPr/>
        </p:nvCxnSpPr>
        <p:spPr>
          <a:xfrm>
            <a:off x="4158469" y="4412805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Connettore 2 167">
            <a:extLst>
              <a:ext uri="{FF2B5EF4-FFF2-40B4-BE49-F238E27FC236}">
                <a16:creationId xmlns:a16="http://schemas.microsoft.com/office/drawing/2014/main" id="{CA57355B-0344-2741-8049-2ED58EFC1C4C}"/>
              </a:ext>
            </a:extLst>
          </p:cNvPr>
          <p:cNvCxnSpPr>
            <a:cxnSpLocks/>
          </p:cNvCxnSpPr>
          <p:nvPr/>
        </p:nvCxnSpPr>
        <p:spPr>
          <a:xfrm>
            <a:off x="5678599" y="4409417"/>
            <a:ext cx="0" cy="345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9" name="Connettore 2 168">
            <a:extLst>
              <a:ext uri="{FF2B5EF4-FFF2-40B4-BE49-F238E27FC236}">
                <a16:creationId xmlns:a16="http://schemas.microsoft.com/office/drawing/2014/main" id="{17DD2405-9BF1-7446-BB08-695CD2859223}"/>
              </a:ext>
            </a:extLst>
          </p:cNvPr>
          <p:cNvCxnSpPr>
            <a:cxnSpLocks/>
          </p:cNvCxnSpPr>
          <p:nvPr/>
        </p:nvCxnSpPr>
        <p:spPr>
          <a:xfrm flipH="1">
            <a:off x="2170735" y="3984684"/>
            <a:ext cx="479332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Connettore 1 171">
            <a:extLst>
              <a:ext uri="{FF2B5EF4-FFF2-40B4-BE49-F238E27FC236}">
                <a16:creationId xmlns:a16="http://schemas.microsoft.com/office/drawing/2014/main" id="{1756171F-A2EC-6449-B2B1-89F54DCBCA9E}"/>
              </a:ext>
            </a:extLst>
          </p:cNvPr>
          <p:cNvCxnSpPr>
            <a:cxnSpLocks/>
          </p:cNvCxnSpPr>
          <p:nvPr/>
        </p:nvCxnSpPr>
        <p:spPr>
          <a:xfrm>
            <a:off x="5188717" y="4414046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Connettore 1 172">
            <a:extLst>
              <a:ext uri="{FF2B5EF4-FFF2-40B4-BE49-F238E27FC236}">
                <a16:creationId xmlns:a16="http://schemas.microsoft.com/office/drawing/2014/main" id="{415348DA-D13B-A247-8861-71CA3926EAAC}"/>
              </a:ext>
            </a:extLst>
          </p:cNvPr>
          <p:cNvCxnSpPr>
            <a:cxnSpLocks/>
          </p:cNvCxnSpPr>
          <p:nvPr/>
        </p:nvCxnSpPr>
        <p:spPr>
          <a:xfrm>
            <a:off x="4149955" y="4410469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Connettore 1 177">
            <a:extLst>
              <a:ext uri="{FF2B5EF4-FFF2-40B4-BE49-F238E27FC236}">
                <a16:creationId xmlns:a16="http://schemas.microsoft.com/office/drawing/2014/main" id="{E71B65DF-4031-0540-BBF8-89D28E9B369F}"/>
              </a:ext>
            </a:extLst>
          </p:cNvPr>
          <p:cNvCxnSpPr>
            <a:cxnSpLocks/>
          </p:cNvCxnSpPr>
          <p:nvPr/>
        </p:nvCxnSpPr>
        <p:spPr>
          <a:xfrm>
            <a:off x="6208957" y="5065462"/>
            <a:ext cx="210393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Connettore 2 180">
            <a:extLst>
              <a:ext uri="{FF2B5EF4-FFF2-40B4-BE49-F238E27FC236}">
                <a16:creationId xmlns:a16="http://schemas.microsoft.com/office/drawing/2014/main" id="{3734E003-C71A-C140-A80B-583481208CDC}"/>
              </a:ext>
            </a:extLst>
          </p:cNvPr>
          <p:cNvCxnSpPr>
            <a:cxnSpLocks/>
            <a:endCxn id="57" idx="0"/>
          </p:cNvCxnSpPr>
          <p:nvPr/>
        </p:nvCxnSpPr>
        <p:spPr>
          <a:xfrm>
            <a:off x="8312896" y="5065462"/>
            <a:ext cx="0" cy="44148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5" name="Connettore 1 184">
            <a:extLst>
              <a:ext uri="{FF2B5EF4-FFF2-40B4-BE49-F238E27FC236}">
                <a16:creationId xmlns:a16="http://schemas.microsoft.com/office/drawing/2014/main" id="{FA2AEA85-C4BF-7542-ADFF-159078C3B5B8}"/>
              </a:ext>
            </a:extLst>
          </p:cNvPr>
          <p:cNvCxnSpPr>
            <a:cxnSpLocks/>
          </p:cNvCxnSpPr>
          <p:nvPr/>
        </p:nvCxnSpPr>
        <p:spPr>
          <a:xfrm flipV="1">
            <a:off x="8303472" y="2987333"/>
            <a:ext cx="0" cy="18410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Connettore 2 187">
            <a:extLst>
              <a:ext uri="{FF2B5EF4-FFF2-40B4-BE49-F238E27FC236}">
                <a16:creationId xmlns:a16="http://schemas.microsoft.com/office/drawing/2014/main" id="{B5335163-3998-E94F-B9D2-DBD84CB55662}"/>
              </a:ext>
            </a:extLst>
          </p:cNvPr>
          <p:cNvCxnSpPr>
            <a:cxnSpLocks/>
            <a:endCxn id="138" idx="0"/>
          </p:cNvCxnSpPr>
          <p:nvPr/>
        </p:nvCxnSpPr>
        <p:spPr>
          <a:xfrm flipH="1">
            <a:off x="5693089" y="2970854"/>
            <a:ext cx="2619261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Connettore 1 194">
            <a:extLst>
              <a:ext uri="{FF2B5EF4-FFF2-40B4-BE49-F238E27FC236}">
                <a16:creationId xmlns:a16="http://schemas.microsoft.com/office/drawing/2014/main" id="{1213708B-CB7A-CA43-BDAE-67E7622CA865}"/>
              </a:ext>
            </a:extLst>
          </p:cNvPr>
          <p:cNvCxnSpPr>
            <a:cxnSpLocks/>
          </p:cNvCxnSpPr>
          <p:nvPr/>
        </p:nvCxnSpPr>
        <p:spPr>
          <a:xfrm>
            <a:off x="6208957" y="4828395"/>
            <a:ext cx="210339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Connettore 1 202">
            <a:extLst>
              <a:ext uri="{FF2B5EF4-FFF2-40B4-BE49-F238E27FC236}">
                <a16:creationId xmlns:a16="http://schemas.microsoft.com/office/drawing/2014/main" id="{1F55E623-D1F8-AC48-8A03-2DA82AC5FBAB}"/>
              </a:ext>
            </a:extLst>
          </p:cNvPr>
          <p:cNvCxnSpPr>
            <a:cxnSpLocks/>
          </p:cNvCxnSpPr>
          <p:nvPr/>
        </p:nvCxnSpPr>
        <p:spPr>
          <a:xfrm>
            <a:off x="397933" y="5894135"/>
            <a:ext cx="451013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Connettore 1 204">
            <a:extLst>
              <a:ext uri="{FF2B5EF4-FFF2-40B4-BE49-F238E27FC236}">
                <a16:creationId xmlns:a16="http://schemas.microsoft.com/office/drawing/2014/main" id="{16379826-FF58-F34F-A27B-3C7F7BA95F93}"/>
              </a:ext>
            </a:extLst>
          </p:cNvPr>
          <p:cNvCxnSpPr>
            <a:cxnSpLocks/>
          </p:cNvCxnSpPr>
          <p:nvPr/>
        </p:nvCxnSpPr>
        <p:spPr>
          <a:xfrm flipV="1">
            <a:off x="397933" y="4564540"/>
            <a:ext cx="0" cy="13267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Connettore 2 205">
            <a:extLst>
              <a:ext uri="{FF2B5EF4-FFF2-40B4-BE49-F238E27FC236}">
                <a16:creationId xmlns:a16="http://schemas.microsoft.com/office/drawing/2014/main" id="{81D1BF4E-078B-2A4B-8620-D8B6E9399F0A}"/>
              </a:ext>
            </a:extLst>
          </p:cNvPr>
          <p:cNvCxnSpPr>
            <a:cxnSpLocks/>
          </p:cNvCxnSpPr>
          <p:nvPr/>
        </p:nvCxnSpPr>
        <p:spPr>
          <a:xfrm>
            <a:off x="397933" y="4564540"/>
            <a:ext cx="787400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8" name="Connettore 2 207">
            <a:extLst>
              <a:ext uri="{FF2B5EF4-FFF2-40B4-BE49-F238E27FC236}">
                <a16:creationId xmlns:a16="http://schemas.microsoft.com/office/drawing/2014/main" id="{F6F94976-5D3D-4C4C-98D1-7F1C4BF653FE}"/>
              </a:ext>
            </a:extLst>
          </p:cNvPr>
          <p:cNvCxnSpPr>
            <a:cxnSpLocks/>
          </p:cNvCxnSpPr>
          <p:nvPr/>
        </p:nvCxnSpPr>
        <p:spPr>
          <a:xfrm>
            <a:off x="397933" y="4751752"/>
            <a:ext cx="787400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2" name="Connettore 1 211">
            <a:extLst>
              <a:ext uri="{FF2B5EF4-FFF2-40B4-BE49-F238E27FC236}">
                <a16:creationId xmlns:a16="http://schemas.microsoft.com/office/drawing/2014/main" id="{D369CBF8-B5CA-074A-A483-B88C86900BF2}"/>
              </a:ext>
            </a:extLst>
          </p:cNvPr>
          <p:cNvCxnSpPr>
            <a:cxnSpLocks/>
          </p:cNvCxnSpPr>
          <p:nvPr/>
        </p:nvCxnSpPr>
        <p:spPr>
          <a:xfrm flipV="1">
            <a:off x="4908065" y="4582278"/>
            <a:ext cx="0" cy="132639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Connettore 1 216">
            <a:extLst>
              <a:ext uri="{FF2B5EF4-FFF2-40B4-BE49-F238E27FC236}">
                <a16:creationId xmlns:a16="http://schemas.microsoft.com/office/drawing/2014/main" id="{191FA1D3-2D24-8F48-B1A8-063F89AF61AB}"/>
              </a:ext>
            </a:extLst>
          </p:cNvPr>
          <p:cNvCxnSpPr>
            <a:cxnSpLocks/>
          </p:cNvCxnSpPr>
          <p:nvPr/>
        </p:nvCxnSpPr>
        <p:spPr>
          <a:xfrm flipV="1">
            <a:off x="2650067" y="3984684"/>
            <a:ext cx="0" cy="96793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Connettore 1 217">
            <a:extLst>
              <a:ext uri="{FF2B5EF4-FFF2-40B4-BE49-F238E27FC236}">
                <a16:creationId xmlns:a16="http://schemas.microsoft.com/office/drawing/2014/main" id="{78B5FE50-BA63-AC46-BE4D-B94C0BC0A825}"/>
              </a:ext>
            </a:extLst>
          </p:cNvPr>
          <p:cNvCxnSpPr>
            <a:cxnSpLocks/>
          </p:cNvCxnSpPr>
          <p:nvPr/>
        </p:nvCxnSpPr>
        <p:spPr>
          <a:xfrm>
            <a:off x="2650067" y="4941031"/>
            <a:ext cx="94094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Connettore 2 221">
            <a:extLst>
              <a:ext uri="{FF2B5EF4-FFF2-40B4-BE49-F238E27FC236}">
                <a16:creationId xmlns:a16="http://schemas.microsoft.com/office/drawing/2014/main" id="{0942699B-5225-A343-A8F0-A6DA1A573A58}"/>
              </a:ext>
            </a:extLst>
          </p:cNvPr>
          <p:cNvCxnSpPr>
            <a:cxnSpLocks/>
          </p:cNvCxnSpPr>
          <p:nvPr/>
        </p:nvCxnSpPr>
        <p:spPr>
          <a:xfrm flipH="1">
            <a:off x="2048933" y="4941031"/>
            <a:ext cx="601134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4" name="Connettore 1 223">
            <a:extLst>
              <a:ext uri="{FF2B5EF4-FFF2-40B4-BE49-F238E27FC236}">
                <a16:creationId xmlns:a16="http://schemas.microsoft.com/office/drawing/2014/main" id="{7758C800-3B88-4541-9F0A-E74C08941508}"/>
              </a:ext>
            </a:extLst>
          </p:cNvPr>
          <p:cNvCxnSpPr>
            <a:cxnSpLocks/>
          </p:cNvCxnSpPr>
          <p:nvPr/>
        </p:nvCxnSpPr>
        <p:spPr>
          <a:xfrm flipV="1">
            <a:off x="3276600" y="4215068"/>
            <a:ext cx="0" cy="73754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ttore 2 225">
            <a:extLst>
              <a:ext uri="{FF2B5EF4-FFF2-40B4-BE49-F238E27FC236}">
                <a16:creationId xmlns:a16="http://schemas.microsoft.com/office/drawing/2014/main" id="{8791A223-E1B4-4D48-9E84-93B050099DCB}"/>
              </a:ext>
            </a:extLst>
          </p:cNvPr>
          <p:cNvCxnSpPr>
            <a:cxnSpLocks/>
          </p:cNvCxnSpPr>
          <p:nvPr/>
        </p:nvCxnSpPr>
        <p:spPr>
          <a:xfrm>
            <a:off x="3276600" y="4215068"/>
            <a:ext cx="1648854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6" name="Connettore 1 235">
            <a:extLst>
              <a:ext uri="{FF2B5EF4-FFF2-40B4-BE49-F238E27FC236}">
                <a16:creationId xmlns:a16="http://schemas.microsoft.com/office/drawing/2014/main" id="{4922FA2E-ECA3-CE4A-AC7F-E4636A5EC511}"/>
              </a:ext>
            </a:extLst>
          </p:cNvPr>
          <p:cNvCxnSpPr>
            <a:cxnSpLocks/>
            <a:endCxn id="165" idx="2"/>
          </p:cNvCxnSpPr>
          <p:nvPr/>
        </p:nvCxnSpPr>
        <p:spPr>
          <a:xfrm flipV="1">
            <a:off x="5689730" y="5153476"/>
            <a:ext cx="0" cy="382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Connettore 2 237">
            <a:extLst>
              <a:ext uri="{FF2B5EF4-FFF2-40B4-BE49-F238E27FC236}">
                <a16:creationId xmlns:a16="http://schemas.microsoft.com/office/drawing/2014/main" id="{22FE51ED-70DE-0240-A300-250AEEC9DF74}"/>
              </a:ext>
            </a:extLst>
          </p:cNvPr>
          <p:cNvCxnSpPr>
            <a:cxnSpLocks/>
          </p:cNvCxnSpPr>
          <p:nvPr/>
        </p:nvCxnSpPr>
        <p:spPr>
          <a:xfrm flipH="1">
            <a:off x="5058959" y="5528953"/>
            <a:ext cx="628520" cy="403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Per 2">
            <a:extLst>
              <a:ext uri="{FF2B5EF4-FFF2-40B4-BE49-F238E27FC236}">
                <a16:creationId xmlns:a16="http://schemas.microsoft.com/office/drawing/2014/main" id="{57ECE7B7-40AF-294D-9B33-1CE34C04073B}"/>
              </a:ext>
            </a:extLst>
          </p:cNvPr>
          <p:cNvSpPr/>
          <p:nvPr/>
        </p:nvSpPr>
        <p:spPr>
          <a:xfrm>
            <a:off x="4550907" y="5186383"/>
            <a:ext cx="714316" cy="693215"/>
          </a:xfrm>
          <a:prstGeom prst="mathMultiply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con due angoli in diagonale arrotondati 7">
            <a:extLst>
              <a:ext uri="{FF2B5EF4-FFF2-40B4-BE49-F238E27FC236}">
                <a16:creationId xmlns:a16="http://schemas.microsoft.com/office/drawing/2014/main" id="{7C1293E6-0B3C-6C43-99F7-BAB37A2F47BD}"/>
              </a:ext>
            </a:extLst>
          </p:cNvPr>
          <p:cNvSpPr/>
          <p:nvPr/>
        </p:nvSpPr>
        <p:spPr>
          <a:xfrm>
            <a:off x="2878782" y="2932735"/>
            <a:ext cx="1567941" cy="855668"/>
          </a:xfrm>
          <a:prstGeom prst="round2DiagRect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PAROLA (CORSIVO)</a:t>
            </a:r>
          </a:p>
          <a:p>
            <a:pPr algn="ctr"/>
            <a:r>
              <a:rPr lang="it-IT" sz="1200" dirty="0"/>
              <a:t>PAROLA (STAMPATO)</a:t>
            </a:r>
          </a:p>
          <a:p>
            <a:pPr algn="ctr"/>
            <a:r>
              <a:rPr lang="it-IT" sz="1200" dirty="0"/>
              <a:t>LETTERA INIZIALE</a:t>
            </a:r>
          </a:p>
          <a:p>
            <a:pPr algn="ctr"/>
            <a:r>
              <a:rPr lang="it-IT" sz="1200" dirty="0"/>
              <a:t>IMMAGINE</a:t>
            </a:r>
          </a:p>
        </p:txBody>
      </p:sp>
    </p:spTree>
    <p:extLst>
      <p:ext uri="{BB962C8B-B14F-4D97-AF65-F5344CB8AC3E}">
        <p14:creationId xmlns:p14="http://schemas.microsoft.com/office/powerpoint/2010/main" val="2074723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Specifiche tecniche</a:t>
            </a:r>
            <a:br>
              <a:rPr lang="it-IT" sz="2400" dirty="0"/>
            </a:br>
            <a:r>
              <a:rPr lang="it-IT" sz="2400" dirty="0"/>
              <a:t>Oggetti del gioco (</a:t>
            </a:r>
            <a:r>
              <a:rPr lang="it-IT" sz="2400" dirty="0" err="1"/>
              <a:t>class</a:t>
            </a:r>
            <a:r>
              <a:rPr lang="it-IT" sz="2400" dirty="0"/>
              <a:t> </a:t>
            </a:r>
            <a:r>
              <a:rPr lang="it-IT" sz="2400" dirty="0" err="1"/>
              <a:t>diagram</a:t>
            </a:r>
            <a:r>
              <a:rPr lang="it-IT" sz="2400" dirty="0"/>
              <a:t>)</a:t>
            </a:r>
            <a:endParaRPr lang="it-IT" dirty="0"/>
          </a:p>
        </p:txBody>
      </p: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F30ED5B5-D86C-8C47-85B7-B1A1303B5C9F}"/>
              </a:ext>
            </a:extLst>
          </p:cNvPr>
          <p:cNvGrpSpPr/>
          <p:nvPr/>
        </p:nvGrpSpPr>
        <p:grpSpPr>
          <a:xfrm>
            <a:off x="460299" y="4008249"/>
            <a:ext cx="2899956" cy="1925783"/>
            <a:chOff x="714393" y="1643116"/>
            <a:chExt cx="2899956" cy="1925783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2BA0A1F7-BDA1-A946-BB3C-7FDF937A48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009" t="42020" r="41796" b="29899"/>
            <a:stretch/>
          </p:blipFill>
          <p:spPr>
            <a:xfrm>
              <a:off x="1250117" y="1643116"/>
              <a:ext cx="1478605" cy="1925783"/>
            </a:xfrm>
            <a:prstGeom prst="rect">
              <a:avLst/>
            </a:prstGeom>
          </p:spPr>
        </p:pic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8E472B4C-CDD3-9A41-8847-32B5D77C0A6D}"/>
                </a:ext>
              </a:extLst>
            </p:cNvPr>
            <p:cNvSpPr txBox="1"/>
            <p:nvPr/>
          </p:nvSpPr>
          <p:spPr>
            <a:xfrm>
              <a:off x="714393" y="1827506"/>
              <a:ext cx="5357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CHAR</a:t>
              </a:r>
            </a:p>
          </p:txBody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E2D176CA-CBE4-A144-828F-5329D2243276}"/>
                </a:ext>
              </a:extLst>
            </p:cNvPr>
            <p:cNvSpPr txBox="1"/>
            <p:nvPr/>
          </p:nvSpPr>
          <p:spPr>
            <a:xfrm>
              <a:off x="2728722" y="1827506"/>
              <a:ext cx="5357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CHAR</a:t>
              </a: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6D48FA91-B857-734D-8E06-09A1FD6FB76F}"/>
                </a:ext>
              </a:extLst>
            </p:cNvPr>
            <p:cNvSpPr txBox="1"/>
            <p:nvPr/>
          </p:nvSpPr>
          <p:spPr>
            <a:xfrm>
              <a:off x="2728722" y="2475238"/>
              <a:ext cx="8856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IMMAGINE</a:t>
              </a: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23C6E29E-D004-1545-AED5-EC52B8ABE10A}"/>
                </a:ext>
              </a:extLst>
            </p:cNvPr>
            <p:cNvSpPr txBox="1"/>
            <p:nvPr/>
          </p:nvSpPr>
          <p:spPr>
            <a:xfrm>
              <a:off x="2728722" y="2889337"/>
              <a:ext cx="6485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STRING</a:t>
              </a:r>
            </a:p>
          </p:txBody>
        </p:sp>
        <p:sp>
          <p:nvSpPr>
            <p:cNvPr id="27" name="CasellaDiTesto 26">
              <a:extLst>
                <a:ext uri="{FF2B5EF4-FFF2-40B4-BE49-F238E27FC236}">
                  <a16:creationId xmlns:a16="http://schemas.microsoft.com/office/drawing/2014/main" id="{36F4DA1F-E0AE-004A-9C1E-FF896D44ABAB}"/>
                </a:ext>
              </a:extLst>
            </p:cNvPr>
            <p:cNvSpPr txBox="1"/>
            <p:nvPr/>
          </p:nvSpPr>
          <p:spPr>
            <a:xfrm>
              <a:off x="2728721" y="3171652"/>
              <a:ext cx="6485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STRING</a:t>
              </a:r>
            </a:p>
          </p:txBody>
        </p:sp>
      </p:grpSp>
      <p:grpSp>
        <p:nvGrpSpPr>
          <p:cNvPr id="36" name="Gruppo 35">
            <a:extLst>
              <a:ext uri="{FF2B5EF4-FFF2-40B4-BE49-F238E27FC236}">
                <a16:creationId xmlns:a16="http://schemas.microsoft.com/office/drawing/2014/main" id="{675EDC29-3C10-C149-AB67-15143184FAED}"/>
              </a:ext>
            </a:extLst>
          </p:cNvPr>
          <p:cNvGrpSpPr/>
          <p:nvPr/>
        </p:nvGrpSpPr>
        <p:grpSpPr>
          <a:xfrm>
            <a:off x="676951" y="3154338"/>
            <a:ext cx="1478604" cy="698375"/>
            <a:chOff x="1250117" y="3775518"/>
            <a:chExt cx="1478604" cy="698375"/>
          </a:xfrm>
        </p:grpSpPr>
        <p:pic>
          <p:nvPicPr>
            <p:cNvPr id="28" name="Immagine 27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F5FED9C5-D996-9B49-B38C-A9B6D27272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758" t="55025" r="24340" b="36665"/>
            <a:stretch/>
          </p:blipFill>
          <p:spPr>
            <a:xfrm>
              <a:off x="1250117" y="3775518"/>
              <a:ext cx="1478604" cy="421376"/>
            </a:xfrm>
            <a:prstGeom prst="rect">
              <a:avLst/>
            </a:prstGeom>
          </p:spPr>
        </p:pic>
        <p:sp>
          <p:nvSpPr>
            <p:cNvPr id="29" name="CasellaDiTesto 28">
              <a:extLst>
                <a:ext uri="{FF2B5EF4-FFF2-40B4-BE49-F238E27FC236}">
                  <a16:creationId xmlns:a16="http://schemas.microsoft.com/office/drawing/2014/main" id="{A792FE1C-E165-634F-9C64-656FBA9EB7D5}"/>
                </a:ext>
              </a:extLst>
            </p:cNvPr>
            <p:cNvSpPr txBox="1"/>
            <p:nvPr/>
          </p:nvSpPr>
          <p:spPr>
            <a:xfrm>
              <a:off x="1447692" y="4196894"/>
              <a:ext cx="10834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" dirty="0"/>
                <a:t>DROPDOWN</a:t>
              </a:r>
            </a:p>
          </p:txBody>
        </p:sp>
      </p:grpSp>
      <p:grpSp>
        <p:nvGrpSpPr>
          <p:cNvPr id="35" name="Gruppo 34">
            <a:extLst>
              <a:ext uri="{FF2B5EF4-FFF2-40B4-BE49-F238E27FC236}">
                <a16:creationId xmlns:a16="http://schemas.microsoft.com/office/drawing/2014/main" id="{B832BF14-D2C2-734B-96E6-A38663E26118}"/>
              </a:ext>
            </a:extLst>
          </p:cNvPr>
          <p:cNvGrpSpPr/>
          <p:nvPr/>
        </p:nvGrpSpPr>
        <p:grpSpPr>
          <a:xfrm>
            <a:off x="598563" y="1633900"/>
            <a:ext cx="1714842" cy="668756"/>
            <a:chOff x="3028208" y="3805136"/>
            <a:chExt cx="1714842" cy="668756"/>
          </a:xfrm>
        </p:grpSpPr>
        <p:pic>
          <p:nvPicPr>
            <p:cNvPr id="30" name="Immagine 29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C0E6E140-166D-F848-A930-8094C525B2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401" t="31297" r="64198" b="60977"/>
            <a:stretch/>
          </p:blipFill>
          <p:spPr>
            <a:xfrm>
              <a:off x="3028208" y="3805136"/>
              <a:ext cx="1714842" cy="391758"/>
            </a:xfrm>
            <a:prstGeom prst="rect">
              <a:avLst/>
            </a:prstGeom>
          </p:spPr>
        </p:pic>
        <p:sp>
          <p:nvSpPr>
            <p:cNvPr id="31" name="CasellaDiTesto 30">
              <a:extLst>
                <a:ext uri="{FF2B5EF4-FFF2-40B4-BE49-F238E27FC236}">
                  <a16:creationId xmlns:a16="http://schemas.microsoft.com/office/drawing/2014/main" id="{E73A71F8-532C-6041-B4AB-BB651BB8AF36}"/>
                </a:ext>
              </a:extLst>
            </p:cNvPr>
            <p:cNvSpPr txBox="1"/>
            <p:nvPr/>
          </p:nvSpPr>
          <p:spPr>
            <a:xfrm>
              <a:off x="3343902" y="4196893"/>
              <a:ext cx="10834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" dirty="0"/>
                <a:t>TOGGLE</a:t>
              </a:r>
            </a:p>
          </p:txBody>
        </p:sp>
      </p:grp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B1649F31-0F06-4147-A8A1-0FD285CAB597}"/>
              </a:ext>
            </a:extLst>
          </p:cNvPr>
          <p:cNvGrpSpPr/>
          <p:nvPr/>
        </p:nvGrpSpPr>
        <p:grpSpPr>
          <a:xfrm>
            <a:off x="643137" y="2380395"/>
            <a:ext cx="1625690" cy="683564"/>
            <a:chOff x="5042536" y="3790327"/>
            <a:chExt cx="1625690" cy="683564"/>
          </a:xfrm>
        </p:grpSpPr>
        <p:pic>
          <p:nvPicPr>
            <p:cNvPr id="32" name="Immagine 31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912EC7F5-A966-FF44-B926-E863AF1D89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3219" t="43994" r="12700" b="47696"/>
            <a:stretch/>
          </p:blipFill>
          <p:spPr>
            <a:xfrm>
              <a:off x="5042536" y="3790327"/>
              <a:ext cx="1625690" cy="421376"/>
            </a:xfrm>
            <a:prstGeom prst="rect">
              <a:avLst/>
            </a:prstGeom>
          </p:spPr>
        </p:pic>
        <p:sp>
          <p:nvSpPr>
            <p:cNvPr id="33" name="CasellaDiTesto 32">
              <a:extLst>
                <a:ext uri="{FF2B5EF4-FFF2-40B4-BE49-F238E27FC236}">
                  <a16:creationId xmlns:a16="http://schemas.microsoft.com/office/drawing/2014/main" id="{3A0ABDF3-B679-754C-BDB3-56A78AC28E97}"/>
                </a:ext>
              </a:extLst>
            </p:cNvPr>
            <p:cNvSpPr txBox="1"/>
            <p:nvPr/>
          </p:nvSpPr>
          <p:spPr>
            <a:xfrm>
              <a:off x="5313654" y="4196892"/>
              <a:ext cx="10834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" dirty="0"/>
                <a:t>BOTTONE</a:t>
              </a:r>
            </a:p>
          </p:txBody>
        </p:sp>
      </p:grpSp>
      <p:pic>
        <p:nvPicPr>
          <p:cNvPr id="38" name="Immagine 37">
            <a:extLst>
              <a:ext uri="{FF2B5EF4-FFF2-40B4-BE49-F238E27FC236}">
                <a16:creationId xmlns:a16="http://schemas.microsoft.com/office/drawing/2014/main" id="{C0F8C22E-C73B-AA4A-9FA4-8B0C1BD276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42" t="22229" r="10461" b="19999"/>
          <a:stretch/>
        </p:blipFill>
        <p:spPr>
          <a:xfrm>
            <a:off x="3098269" y="1597116"/>
            <a:ext cx="3439047" cy="1925783"/>
          </a:xfrm>
          <a:prstGeom prst="rect">
            <a:avLst/>
          </a:prstGeom>
        </p:spPr>
      </p:pic>
      <p:cxnSp>
        <p:nvCxnSpPr>
          <p:cNvPr id="39" name="Connettore 1 38">
            <a:extLst>
              <a:ext uri="{FF2B5EF4-FFF2-40B4-BE49-F238E27FC236}">
                <a16:creationId xmlns:a16="http://schemas.microsoft.com/office/drawing/2014/main" id="{7506D447-1E55-AA46-9114-AE44F7D32C5C}"/>
              </a:ext>
            </a:extLst>
          </p:cNvPr>
          <p:cNvCxnSpPr>
            <a:cxnSpLocks/>
          </p:cNvCxnSpPr>
          <p:nvPr/>
        </p:nvCxnSpPr>
        <p:spPr>
          <a:xfrm flipV="1">
            <a:off x="2313401" y="1597116"/>
            <a:ext cx="784868" cy="8017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1 41">
            <a:extLst>
              <a:ext uri="{FF2B5EF4-FFF2-40B4-BE49-F238E27FC236}">
                <a16:creationId xmlns:a16="http://schemas.microsoft.com/office/drawing/2014/main" id="{20326CDD-6B2A-DF43-8B1F-9431FC37EAC9}"/>
              </a:ext>
            </a:extLst>
          </p:cNvPr>
          <p:cNvCxnSpPr>
            <a:cxnSpLocks/>
          </p:cNvCxnSpPr>
          <p:nvPr/>
        </p:nvCxnSpPr>
        <p:spPr>
          <a:xfrm>
            <a:off x="2313401" y="2820242"/>
            <a:ext cx="762711" cy="7026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3D9F98B5-589B-5441-AC9B-1A931942A413}"/>
              </a:ext>
            </a:extLst>
          </p:cNvPr>
          <p:cNvSpPr txBox="1"/>
          <p:nvPr/>
        </p:nvSpPr>
        <p:spPr>
          <a:xfrm>
            <a:off x="4440092" y="3583729"/>
            <a:ext cx="7554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BOTTONI</a:t>
            </a:r>
          </a:p>
        </p:txBody>
      </p:sp>
      <p:pic>
        <p:nvPicPr>
          <p:cNvPr id="47" name="Immagine 46">
            <a:extLst>
              <a:ext uri="{FF2B5EF4-FFF2-40B4-BE49-F238E27FC236}">
                <a16:creationId xmlns:a16="http://schemas.microsoft.com/office/drawing/2014/main" id="{31A622E0-D56A-484D-9287-BD302A455D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148" t="13938" r="41496" b="71876"/>
          <a:stretch/>
        </p:blipFill>
        <p:spPr>
          <a:xfrm>
            <a:off x="7139605" y="1597116"/>
            <a:ext cx="1405832" cy="915933"/>
          </a:xfrm>
          <a:prstGeom prst="rect">
            <a:avLst/>
          </a:prstGeom>
        </p:spPr>
      </p:pic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7198B829-04F7-2D4A-A780-F5E9338ACFF2}"/>
              </a:ext>
            </a:extLst>
          </p:cNvPr>
          <p:cNvSpPr txBox="1"/>
          <p:nvPr/>
        </p:nvSpPr>
        <p:spPr>
          <a:xfrm>
            <a:off x="7518265" y="2543243"/>
            <a:ext cx="6485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STRING</a:t>
            </a:r>
          </a:p>
        </p:txBody>
      </p:sp>
      <p:pic>
        <p:nvPicPr>
          <p:cNvPr id="49" name="Immagine 48">
            <a:extLst>
              <a:ext uri="{FF2B5EF4-FFF2-40B4-BE49-F238E27FC236}">
                <a16:creationId xmlns:a16="http://schemas.microsoft.com/office/drawing/2014/main" id="{CE6669F6-A0EB-974E-996A-8742163243B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042" t="10139" r="11009" b="79785"/>
          <a:stretch/>
        </p:blipFill>
        <p:spPr>
          <a:xfrm>
            <a:off x="3983941" y="4494789"/>
            <a:ext cx="791467" cy="753746"/>
          </a:xfrm>
          <a:prstGeom prst="rect">
            <a:avLst/>
          </a:prstGeom>
        </p:spPr>
      </p:pic>
      <p:pic>
        <p:nvPicPr>
          <p:cNvPr id="50" name="Immagine 49" descr="Immagine che contiene tavolo&#10;&#10;Descrizione generata automaticamente">
            <a:extLst>
              <a:ext uri="{FF2B5EF4-FFF2-40B4-BE49-F238E27FC236}">
                <a16:creationId xmlns:a16="http://schemas.microsoft.com/office/drawing/2014/main" id="{4C99B454-E9E8-EE46-B6A1-6220A1A2917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311" t="34345" r="6601" b="9128"/>
          <a:stretch/>
        </p:blipFill>
        <p:spPr>
          <a:xfrm>
            <a:off x="5138073" y="3929539"/>
            <a:ext cx="3731491" cy="1884245"/>
          </a:xfrm>
          <a:prstGeom prst="rect">
            <a:avLst/>
          </a:prstGeom>
        </p:spPr>
      </p:pic>
      <p:cxnSp>
        <p:nvCxnSpPr>
          <p:cNvPr id="51" name="Connettore 1 50">
            <a:extLst>
              <a:ext uri="{FF2B5EF4-FFF2-40B4-BE49-F238E27FC236}">
                <a16:creationId xmlns:a16="http://schemas.microsoft.com/office/drawing/2014/main" id="{C5D7A0AB-C05F-2540-B1D9-CB1DF2A3A2A2}"/>
              </a:ext>
            </a:extLst>
          </p:cNvPr>
          <p:cNvCxnSpPr>
            <a:cxnSpLocks/>
          </p:cNvCxnSpPr>
          <p:nvPr/>
        </p:nvCxnSpPr>
        <p:spPr>
          <a:xfrm flipH="1" flipV="1">
            <a:off x="4775408" y="5246372"/>
            <a:ext cx="362664" cy="56741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onnettore 1 51">
            <a:extLst>
              <a:ext uri="{FF2B5EF4-FFF2-40B4-BE49-F238E27FC236}">
                <a16:creationId xmlns:a16="http://schemas.microsoft.com/office/drawing/2014/main" id="{F6ADCAF9-D92E-4446-888D-CD5E84AB35FB}"/>
              </a:ext>
            </a:extLst>
          </p:cNvPr>
          <p:cNvCxnSpPr>
            <a:cxnSpLocks/>
          </p:cNvCxnSpPr>
          <p:nvPr/>
        </p:nvCxnSpPr>
        <p:spPr>
          <a:xfrm flipH="1">
            <a:off x="4775408" y="3929539"/>
            <a:ext cx="362665" cy="5652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D707DFBE-CE7A-0744-A176-ED7BF4788E31}"/>
              </a:ext>
            </a:extLst>
          </p:cNvPr>
          <p:cNvSpPr txBox="1"/>
          <p:nvPr/>
        </p:nvSpPr>
        <p:spPr>
          <a:xfrm>
            <a:off x="4001974" y="5260896"/>
            <a:ext cx="7922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BOTTONE</a:t>
            </a:r>
          </a:p>
        </p:txBody>
      </p:sp>
      <p:sp>
        <p:nvSpPr>
          <p:cNvPr id="58" name="CasellaDiTesto 57">
            <a:extLst>
              <a:ext uri="{FF2B5EF4-FFF2-40B4-BE49-F238E27FC236}">
                <a16:creationId xmlns:a16="http://schemas.microsoft.com/office/drawing/2014/main" id="{EA815DDA-372A-1146-8131-F2AB1A36EF9B}"/>
              </a:ext>
            </a:extLst>
          </p:cNvPr>
          <p:cNvSpPr txBox="1"/>
          <p:nvPr/>
        </p:nvSpPr>
        <p:spPr>
          <a:xfrm>
            <a:off x="6607684" y="5813784"/>
            <a:ext cx="9399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SCROLL BAR</a:t>
            </a:r>
          </a:p>
        </p:txBody>
      </p:sp>
      <p:pic>
        <p:nvPicPr>
          <p:cNvPr id="59" name="Immagine 58">
            <a:extLst>
              <a:ext uri="{FF2B5EF4-FFF2-40B4-BE49-F238E27FC236}">
                <a16:creationId xmlns:a16="http://schemas.microsoft.com/office/drawing/2014/main" id="{50EFB05B-CECB-2B4F-8332-580F06702D5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358" t="78921" r="27306" b="8924"/>
          <a:stretch/>
        </p:blipFill>
        <p:spPr>
          <a:xfrm>
            <a:off x="7036281" y="2889053"/>
            <a:ext cx="1612478" cy="405162"/>
          </a:xfrm>
          <a:prstGeom prst="rect">
            <a:avLst/>
          </a:prstGeom>
        </p:spPr>
      </p:pic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54015168-D91F-5449-9540-8F1CA2FBE4F6}"/>
              </a:ext>
            </a:extLst>
          </p:cNvPr>
          <p:cNvSpPr txBox="1"/>
          <p:nvPr/>
        </p:nvSpPr>
        <p:spPr>
          <a:xfrm>
            <a:off x="7518265" y="3307351"/>
            <a:ext cx="7827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SLIDEBAR</a:t>
            </a:r>
          </a:p>
        </p:txBody>
      </p:sp>
    </p:spTree>
    <p:extLst>
      <p:ext uri="{BB962C8B-B14F-4D97-AF65-F5344CB8AC3E}">
        <p14:creationId xmlns:p14="http://schemas.microsoft.com/office/powerpoint/2010/main" val="2314111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Specifiche tecniche</a:t>
            </a:r>
            <a:br>
              <a:rPr lang="it-IT" sz="2400" dirty="0"/>
            </a:br>
            <a:r>
              <a:rPr lang="it-IT" sz="2400" dirty="0"/>
              <a:t>Oggetti di gioco (</a:t>
            </a:r>
            <a:r>
              <a:rPr lang="it-IT" sz="2400" dirty="0" err="1"/>
              <a:t>class</a:t>
            </a:r>
            <a:r>
              <a:rPr lang="it-IT" sz="2400" dirty="0"/>
              <a:t> </a:t>
            </a:r>
            <a:r>
              <a:rPr lang="it-IT" sz="2400" dirty="0" err="1"/>
              <a:t>diagram</a:t>
            </a:r>
            <a:r>
              <a:rPr lang="it-IT" sz="2400" dirty="0"/>
              <a:t>)</a:t>
            </a:r>
            <a:endParaRPr lang="it-IT" dirty="0"/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0BF0F037-FA58-6847-9E26-4DFEADCCE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14" y="1919088"/>
            <a:ext cx="4437686" cy="333339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C6EB41B-9D18-9A4F-B6A9-6AFE261AC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919087"/>
            <a:ext cx="4437686" cy="3333397"/>
          </a:xfrm>
          <a:prstGeom prst="rect">
            <a:avLst/>
          </a:prstGeom>
        </p:spPr>
      </p:pic>
      <p:sp>
        <p:nvSpPr>
          <p:cNvPr id="34" name="Rettangolo 33">
            <a:extLst>
              <a:ext uri="{FF2B5EF4-FFF2-40B4-BE49-F238E27FC236}">
                <a16:creationId xmlns:a16="http://schemas.microsoft.com/office/drawing/2014/main" id="{E03EDF8F-9E52-E042-A77B-51DBD935B6E2}"/>
              </a:ext>
            </a:extLst>
          </p:cNvPr>
          <p:cNvSpPr/>
          <p:nvPr/>
        </p:nvSpPr>
        <p:spPr>
          <a:xfrm>
            <a:off x="6210972" y="223321"/>
            <a:ext cx="1605064" cy="13821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237E728F-BC3B-E342-9384-5CBB77BED9D3}"/>
              </a:ext>
            </a:extLst>
          </p:cNvPr>
          <p:cNvSpPr txBox="1"/>
          <p:nvPr/>
        </p:nvSpPr>
        <p:spPr>
          <a:xfrm>
            <a:off x="6210972" y="220520"/>
            <a:ext cx="1605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PAROLA</a:t>
            </a:r>
          </a:p>
        </p:txBody>
      </p:sp>
      <p:cxnSp>
        <p:nvCxnSpPr>
          <p:cNvPr id="36" name="Connettore 1 35">
            <a:extLst>
              <a:ext uri="{FF2B5EF4-FFF2-40B4-BE49-F238E27FC236}">
                <a16:creationId xmlns:a16="http://schemas.microsoft.com/office/drawing/2014/main" id="{A3ADCE83-D2E1-0445-85E2-5FDF6DD4408A}"/>
              </a:ext>
            </a:extLst>
          </p:cNvPr>
          <p:cNvCxnSpPr/>
          <p:nvPr/>
        </p:nvCxnSpPr>
        <p:spPr>
          <a:xfrm>
            <a:off x="6210972" y="589852"/>
            <a:ext cx="16050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A3D86EA0-C0F8-8642-ABBD-56328B561575}"/>
              </a:ext>
            </a:extLst>
          </p:cNvPr>
          <p:cNvSpPr txBox="1"/>
          <p:nvPr/>
        </p:nvSpPr>
        <p:spPr>
          <a:xfrm>
            <a:off x="6210971" y="589853"/>
            <a:ext cx="1605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CHAR</a:t>
            </a:r>
          </a:p>
          <a:p>
            <a:pPr algn="ctr"/>
            <a:r>
              <a:rPr lang="it-IT" sz="1200" dirty="0"/>
              <a:t>CHAR</a:t>
            </a:r>
          </a:p>
          <a:p>
            <a:pPr algn="ctr"/>
            <a:r>
              <a:rPr lang="it-IT" sz="1200" dirty="0"/>
              <a:t>IMG (JPEG)</a:t>
            </a:r>
          </a:p>
          <a:p>
            <a:pPr algn="ctr"/>
            <a:r>
              <a:rPr lang="it-IT" sz="1200" dirty="0"/>
              <a:t>CHAR</a:t>
            </a:r>
          </a:p>
          <a:p>
            <a:pPr algn="ctr"/>
            <a:r>
              <a:rPr lang="it-IT" sz="1200" dirty="0"/>
              <a:t>CHAR</a:t>
            </a:r>
          </a:p>
        </p:txBody>
      </p:sp>
    </p:spTree>
    <p:extLst>
      <p:ext uri="{BB962C8B-B14F-4D97-AF65-F5344CB8AC3E}">
        <p14:creationId xmlns:p14="http://schemas.microsoft.com/office/powerpoint/2010/main" val="1512413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Specifiche tecniche</a:t>
            </a:r>
            <a:br>
              <a:rPr lang="it-IT" sz="2400" dirty="0"/>
            </a:br>
            <a:r>
              <a:rPr lang="it-IT" sz="2400" dirty="0"/>
              <a:t>Oggetti di gioco (</a:t>
            </a:r>
            <a:r>
              <a:rPr lang="it-IT" sz="2400" dirty="0" err="1"/>
              <a:t>class</a:t>
            </a:r>
            <a:r>
              <a:rPr lang="it-IT" sz="2400" dirty="0"/>
              <a:t> </a:t>
            </a:r>
            <a:r>
              <a:rPr lang="it-IT" sz="2400" dirty="0" err="1"/>
              <a:t>diagram</a:t>
            </a:r>
            <a:r>
              <a:rPr lang="it-IT" sz="2400" dirty="0"/>
              <a:t>)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75EEF11-46B7-DE44-A041-75F7C1F0B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14" y="1919086"/>
            <a:ext cx="4437687" cy="3333397"/>
          </a:xfrm>
          <a:prstGeom prst="rect">
            <a:avLst/>
          </a:prstGeom>
        </p:spPr>
      </p:pic>
      <p:pic>
        <p:nvPicPr>
          <p:cNvPr id="10" name="Immagine 9" descr="Immagine che contiene tavolo&#10;&#10;Descrizione generata automaticamente">
            <a:extLst>
              <a:ext uri="{FF2B5EF4-FFF2-40B4-BE49-F238E27FC236}">
                <a16:creationId xmlns:a16="http://schemas.microsoft.com/office/drawing/2014/main" id="{CA701EF0-8D9D-874A-9D97-4EC13D3A6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042" y="1919086"/>
            <a:ext cx="4437688" cy="333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492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/>
              <a:t>Test </a:t>
            </a:r>
            <a:r>
              <a:rPr lang="it-IT" sz="2400" err="1"/>
              <a:t>Usability</a:t>
            </a:r>
            <a:endParaRPr lang="it-IT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9B106FA-FC95-F548-A3A1-EF57FFB3D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61977"/>
            <a:ext cx="8323726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z="2000" dirty="0"/>
              <a:t>Che test scegliamo</a:t>
            </a:r>
          </a:p>
          <a:p>
            <a:r>
              <a:rPr lang="it-IT" sz="2000" dirty="0"/>
              <a:t> ( </a:t>
            </a:r>
            <a:r>
              <a:rPr lang="it-IT" sz="2000" dirty="0" err="1"/>
              <a:t>expert</a:t>
            </a:r>
            <a:r>
              <a:rPr lang="it-IT" sz="2000" dirty="0"/>
              <a:t> ( maestra (?) e psicologi) users and target users)</a:t>
            </a:r>
          </a:p>
          <a:p>
            <a:r>
              <a:rPr lang="it-IT" sz="2000" dirty="0"/>
              <a:t>Come far fare i test ai bambini </a:t>
            </a:r>
          </a:p>
          <a:p>
            <a:r>
              <a:rPr lang="it-IT" sz="2000" dirty="0"/>
              <a:t>- test adeguato anche per pochi soggetti.</a:t>
            </a:r>
          </a:p>
          <a:p>
            <a:endParaRPr lang="it-IT" sz="2000" dirty="0"/>
          </a:p>
          <a:p>
            <a:r>
              <a:rPr lang="it-IT" sz="2000" dirty="0"/>
              <a:t>Cerchio: (trad. spec. </a:t>
            </a:r>
            <a:r>
              <a:rPr lang="it-IT" sz="2000" dirty="0" err="1"/>
              <a:t>Funz</a:t>
            </a:r>
            <a:r>
              <a:rPr lang="it-IT" sz="2000" dirty="0"/>
              <a:t> </a:t>
            </a:r>
            <a:r>
              <a:rPr lang="it-IT" sz="2000" dirty="0">
                <a:sym typeface="Wingdings" pitchFamily="2" charset="2"/>
              </a:rPr>
              <a:t> sviluppo  test </a:t>
            </a:r>
            <a:r>
              <a:rPr lang="it-IT" sz="2000" dirty="0" err="1">
                <a:sym typeface="Wingdings" pitchFamily="2" charset="2"/>
              </a:rPr>
              <a:t>usabilty</a:t>
            </a:r>
            <a:r>
              <a:rPr lang="it-IT" sz="2000" dirty="0">
                <a:sym typeface="Wingdings" pitchFamily="2" charset="2"/>
              </a:rPr>
              <a:t> maestra / bambino  </a:t>
            </a:r>
            <a:r>
              <a:rPr lang="it-IT" sz="2000" dirty="0"/>
              <a:t>trad. spec. </a:t>
            </a:r>
            <a:r>
              <a:rPr lang="it-IT" sz="2000" dirty="0" err="1"/>
              <a:t>Funz</a:t>
            </a:r>
            <a:r>
              <a:rPr lang="it-IT" sz="2000" dirty="0"/>
              <a:t>)</a:t>
            </a:r>
            <a:br>
              <a:rPr lang="it-IT" sz="2000" dirty="0"/>
            </a:br>
            <a:br>
              <a:rPr lang="it-IT" sz="2000" dirty="0"/>
            </a:b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709970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/>
              <a:t>Euristiche</a:t>
            </a:r>
            <a:endParaRPr lang="it-IT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9B106FA-FC95-F548-A3A1-EF57FFB3D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61977"/>
            <a:ext cx="8323726" cy="4525963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342900" indent="-342900">
              <a:buFontTx/>
              <a:buChar char="-"/>
            </a:pPr>
            <a:r>
              <a:rPr lang="it-IT" sz="2000" dirty="0"/>
              <a:t>Elenco euristiche (il gioco si capisce?)</a:t>
            </a:r>
          </a:p>
          <a:p>
            <a:pPr lvl="1" indent="0">
              <a:buNone/>
            </a:pPr>
            <a:endParaRPr lang="it-IT" sz="2000" dirty="0"/>
          </a:p>
          <a:p>
            <a:pPr lvl="1" indent="0">
              <a:buNone/>
            </a:pPr>
            <a:r>
              <a:rPr lang="it-IT" sz="2000" dirty="0"/>
              <a:t>Cornice narrativa </a:t>
            </a:r>
            <a:r>
              <a:rPr lang="it-IT" sz="2000" dirty="0">
                <a:sym typeface="Wingdings" pitchFamily="2" charset="2"/>
              </a:rPr>
              <a:t> gioco inserito nella trama  aumento interesse ( Engagement, slide a parte) </a:t>
            </a:r>
            <a:endParaRPr lang="it-IT" dirty="0"/>
          </a:p>
          <a:p>
            <a:endParaRPr lang="it-IT" sz="2000">
              <a:sym typeface="Wingdings" pitchFamily="2" charset="2"/>
            </a:endParaRPr>
          </a:p>
          <a:p>
            <a:r>
              <a:rPr lang="it-IT" sz="2000" dirty="0"/>
              <a:t>Punti barra e non numero punteggio (euristica)-visibilità system status </a:t>
            </a:r>
          </a:p>
          <a:p>
            <a:r>
              <a:rPr lang="it-IT" sz="2000" dirty="0" err="1"/>
              <a:t>Glow</a:t>
            </a:r>
            <a:r>
              <a:rPr lang="it-IT" sz="2000" dirty="0"/>
              <a:t> </a:t>
            </a:r>
          </a:p>
          <a:p>
            <a:r>
              <a:rPr lang="it-IT" sz="2000" dirty="0"/>
              <a:t>Immagini chiare controllate psicologi (</a:t>
            </a:r>
            <a:r>
              <a:rPr lang="it-IT" sz="2000" dirty="0" err="1"/>
              <a:t>img</a:t>
            </a:r>
            <a:r>
              <a:rPr lang="it-IT" sz="2000" dirty="0"/>
              <a:t> e contorni)</a:t>
            </a:r>
          </a:p>
          <a:p>
            <a:r>
              <a:rPr lang="it-IT" sz="2000" dirty="0"/>
              <a:t>Suoni </a:t>
            </a:r>
          </a:p>
          <a:p>
            <a:r>
              <a:rPr lang="it-IT" sz="2000" dirty="0"/>
              <a:t>Menu (non poco intuitivo)</a:t>
            </a:r>
          </a:p>
          <a:p>
            <a:r>
              <a:rPr lang="it-IT" sz="2000" dirty="0"/>
              <a:t>Risoluzione poca intuitività con tutorial (gioco)</a:t>
            </a:r>
          </a:p>
          <a:p>
            <a:r>
              <a:rPr lang="it-IT" sz="2000" dirty="0">
                <a:solidFill>
                  <a:srgbClr val="FF0000"/>
                </a:solidFill>
              </a:rPr>
              <a:t>Idea del quaderno per collegare l'apprendimento all'ambiente scolastico</a:t>
            </a:r>
            <a:endParaRPr lang="it-IT" dirty="0">
              <a:solidFill>
                <a:srgbClr val="FF0000"/>
              </a:solidFill>
            </a:endParaRPr>
          </a:p>
          <a:p>
            <a:r>
              <a:rPr lang="it-IT" sz="2000" dirty="0">
                <a:solidFill>
                  <a:srgbClr val="FF0000"/>
                </a:solidFill>
              </a:rPr>
              <a:t>Le carte per come sono formate ricordano gli strumenti per insegnare a leggere ( match w </a:t>
            </a:r>
            <a:r>
              <a:rPr lang="it-IT" sz="2000" dirty="0" err="1">
                <a:solidFill>
                  <a:srgbClr val="FF0000"/>
                </a:solidFill>
              </a:rPr>
              <a:t>real</a:t>
            </a:r>
            <a:r>
              <a:rPr lang="it-IT" sz="2000" dirty="0">
                <a:solidFill>
                  <a:srgbClr val="FF0000"/>
                </a:solidFill>
              </a:rPr>
              <a:t> world)</a:t>
            </a:r>
            <a:endParaRPr lang="it-IT" dirty="0">
              <a:solidFill>
                <a:srgbClr val="000000"/>
              </a:solidFill>
            </a:endParaRPr>
          </a:p>
          <a:p>
            <a:r>
              <a:rPr lang="it-IT" sz="2000" dirty="0"/>
              <a:t>Uscire dal gioco mentre si st giocando ( </a:t>
            </a:r>
            <a:r>
              <a:rPr lang="it-IT" sz="2000" dirty="0" err="1"/>
              <a:t>freedom</a:t>
            </a:r>
            <a:r>
              <a:rPr lang="it-IT" sz="2000" dirty="0"/>
              <a:t> –3)</a:t>
            </a:r>
            <a:endParaRPr lang="it-IT" dirty="0"/>
          </a:p>
          <a:p>
            <a:r>
              <a:rPr lang="it-IT" sz="2000" dirty="0"/>
              <a:t>Fumetti tutorial e bottoni di colore diverso, richiamo forme e colori a strutture predefinite (standard)</a:t>
            </a:r>
            <a:endParaRPr lang="it-IT" dirty="0"/>
          </a:p>
          <a:p>
            <a:endParaRPr lang="it-IT" sz="2000" dirty="0"/>
          </a:p>
          <a:p>
            <a:r>
              <a:rPr lang="it-IT" sz="2000" dirty="0"/>
              <a:t>Sei sicuro di voler uscire? Sei sicuro di queste impostazioni?</a:t>
            </a:r>
            <a:endParaRPr lang="it-IT" dirty="0"/>
          </a:p>
          <a:p>
            <a:endParaRPr lang="it-IT" sz="2000" dirty="0"/>
          </a:p>
          <a:p>
            <a:br>
              <a:rPr lang="it-IT" sz="2000" dirty="0">
                <a:solidFill>
                  <a:srgbClr val="FF0000"/>
                </a:solidFill>
              </a:rPr>
            </a:br>
            <a:br>
              <a:rPr lang="it-IT" sz="2000" dirty="0"/>
            </a:b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3241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c911af0391_1_3"/>
          <p:cNvSpPr txBox="1"/>
          <p:nvPr/>
        </p:nvSpPr>
        <p:spPr>
          <a:xfrm>
            <a:off x="5819450" y="1326750"/>
            <a:ext cx="3133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gc911af0391_1_3"/>
          <p:cNvSpPr txBox="1"/>
          <p:nvPr/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GB" sz="2200" b="1">
                <a:solidFill>
                  <a:schemeClr val="lt1"/>
                </a:solidFill>
              </a:rPr>
              <a:t>DIAGRAMMA DI GANTT</a:t>
            </a:r>
            <a:endParaRPr sz="2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egnaposto numero diapositiva 1">
            <a:extLst>
              <a:ext uri="{FF2B5EF4-FFF2-40B4-BE49-F238E27FC236}">
                <a16:creationId xmlns:a16="http://schemas.microsoft.com/office/drawing/2014/main" id="{A57D8D1A-DE50-5646-923B-4008A0512D0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85369" y="139165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 lang="en-GB"/>
          </a:p>
        </p:txBody>
      </p:sp>
      <p:pic>
        <p:nvPicPr>
          <p:cNvPr id="25" name="Immagine 2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3B873A02-DA99-3944-94E9-C3DBD2D22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8187"/>
            <a:ext cx="9144000" cy="4834901"/>
          </a:xfrm>
          <a:prstGeom prst="rect">
            <a:avLst/>
          </a:prstGeom>
        </p:spPr>
      </p:pic>
      <p:sp>
        <p:nvSpPr>
          <p:cNvPr id="26" name="Rettangolo 25">
            <a:extLst>
              <a:ext uri="{FF2B5EF4-FFF2-40B4-BE49-F238E27FC236}">
                <a16:creationId xmlns:a16="http://schemas.microsoft.com/office/drawing/2014/main" id="{E25A21B2-CB98-9547-AE82-D836EA59495F}"/>
              </a:ext>
            </a:extLst>
          </p:cNvPr>
          <p:cNvSpPr/>
          <p:nvPr/>
        </p:nvSpPr>
        <p:spPr>
          <a:xfrm>
            <a:off x="0" y="1268186"/>
            <a:ext cx="5295014" cy="674163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err="1">
                <a:solidFill>
                  <a:schemeClr val="tx1"/>
                </a:solidFill>
                <a:ea typeface="Arial"/>
                <a:cs typeface="Arial"/>
              </a:rPr>
              <a:t>Serious</a:t>
            </a:r>
            <a:r>
              <a:rPr lang="it-IT" b="1">
                <a:solidFill>
                  <a:schemeClr val="tx1"/>
                </a:solidFill>
                <a:ea typeface="Arial"/>
                <a:cs typeface="Arial"/>
              </a:rPr>
              <a:t> games per disturbi specifici dell’apprendimento</a:t>
            </a:r>
            <a:endParaRPr lang="it-IT">
              <a:solidFill>
                <a:schemeClr val="tx1"/>
              </a:solidFill>
            </a:endParaRPr>
          </a:p>
        </p:txBody>
      </p:sp>
      <p:cxnSp>
        <p:nvCxnSpPr>
          <p:cNvPr id="27" name="Connettore 1 26">
            <a:extLst>
              <a:ext uri="{FF2B5EF4-FFF2-40B4-BE49-F238E27FC236}">
                <a16:creationId xmlns:a16="http://schemas.microsoft.com/office/drawing/2014/main" id="{DFF115E0-48AF-6D49-B3B3-A40C6159A14A}"/>
              </a:ext>
            </a:extLst>
          </p:cNvPr>
          <p:cNvCxnSpPr>
            <a:cxnSpLocks/>
          </p:cNvCxnSpPr>
          <p:nvPr/>
        </p:nvCxnSpPr>
        <p:spPr>
          <a:xfrm>
            <a:off x="7483445" y="2130950"/>
            <a:ext cx="0" cy="3993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1 27">
            <a:extLst>
              <a:ext uri="{FF2B5EF4-FFF2-40B4-BE49-F238E27FC236}">
                <a16:creationId xmlns:a16="http://schemas.microsoft.com/office/drawing/2014/main" id="{E210627A-02A9-114B-8C5E-BBFC3B8A62AE}"/>
              </a:ext>
            </a:extLst>
          </p:cNvPr>
          <p:cNvCxnSpPr>
            <a:cxnSpLocks/>
          </p:cNvCxnSpPr>
          <p:nvPr/>
        </p:nvCxnSpPr>
        <p:spPr>
          <a:xfrm>
            <a:off x="8598673" y="2130950"/>
            <a:ext cx="0" cy="3993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oogle Shape;617;p18">
            <a:extLst>
              <a:ext uri="{FF2B5EF4-FFF2-40B4-BE49-F238E27FC236}">
                <a16:creationId xmlns:a16="http://schemas.microsoft.com/office/drawing/2014/main" id="{09801648-AD26-4646-9073-5F48CAF4A8F2}"/>
              </a:ext>
            </a:extLst>
          </p:cNvPr>
          <p:cNvSpPr txBox="1"/>
          <p:nvPr/>
        </p:nvSpPr>
        <p:spPr>
          <a:xfrm>
            <a:off x="1" y="2693097"/>
            <a:ext cx="5230138" cy="293943"/>
          </a:xfrm>
          <a:prstGeom prst="rect">
            <a:avLst/>
          </a:prstGeom>
          <a:noFill/>
          <a:ln w="254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617;p18">
            <a:extLst>
              <a:ext uri="{FF2B5EF4-FFF2-40B4-BE49-F238E27FC236}">
                <a16:creationId xmlns:a16="http://schemas.microsoft.com/office/drawing/2014/main" id="{B4D448FB-5BEB-BA48-BFDE-423A1443F5BC}"/>
              </a:ext>
            </a:extLst>
          </p:cNvPr>
          <p:cNvSpPr txBox="1"/>
          <p:nvPr/>
        </p:nvSpPr>
        <p:spPr>
          <a:xfrm>
            <a:off x="-1" y="3578623"/>
            <a:ext cx="5230138" cy="293943"/>
          </a:xfrm>
          <a:prstGeom prst="rect">
            <a:avLst/>
          </a:prstGeom>
          <a:noFill/>
          <a:ln w="25400" cap="flat" cmpd="sng">
            <a:solidFill>
              <a:srgbClr val="FFCA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617;p18">
            <a:extLst>
              <a:ext uri="{FF2B5EF4-FFF2-40B4-BE49-F238E27FC236}">
                <a16:creationId xmlns:a16="http://schemas.microsoft.com/office/drawing/2014/main" id="{064056A9-9C17-AA42-B64A-7669C20B7D24}"/>
              </a:ext>
            </a:extLst>
          </p:cNvPr>
          <p:cNvSpPr txBox="1"/>
          <p:nvPr/>
        </p:nvSpPr>
        <p:spPr>
          <a:xfrm>
            <a:off x="-1" y="4681876"/>
            <a:ext cx="5230138" cy="293943"/>
          </a:xfrm>
          <a:prstGeom prst="rect">
            <a:avLst/>
          </a:prstGeom>
          <a:noFill/>
          <a:ln w="25400" cap="flat" cmpd="sng">
            <a:solidFill>
              <a:srgbClr val="FF00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6404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c911af0391_1_3"/>
          <p:cNvSpPr txBox="1"/>
          <p:nvPr/>
        </p:nvSpPr>
        <p:spPr>
          <a:xfrm>
            <a:off x="5819450" y="1326750"/>
            <a:ext cx="3133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gc911af0391_1_3"/>
          <p:cNvSpPr txBox="1"/>
          <p:nvPr/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GB" sz="2200" b="1">
                <a:solidFill>
                  <a:schemeClr val="lt1"/>
                </a:solidFill>
              </a:rPr>
              <a:t>DOMANDE</a:t>
            </a:r>
            <a:endParaRPr sz="2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egnaposto numero diapositiva 1">
            <a:extLst>
              <a:ext uri="{FF2B5EF4-FFF2-40B4-BE49-F238E27FC236}">
                <a16:creationId xmlns:a16="http://schemas.microsoft.com/office/drawing/2014/main" id="{A57D8D1A-DE50-5646-923B-4008A0512D0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85369" y="139165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endParaRPr lang="en-GB"/>
          </a:p>
        </p:txBody>
      </p:sp>
      <p:sp>
        <p:nvSpPr>
          <p:cNvPr id="12" name="Segnaposto contenuto 4">
            <a:extLst>
              <a:ext uri="{FF2B5EF4-FFF2-40B4-BE49-F238E27FC236}">
                <a16:creationId xmlns:a16="http://schemas.microsoft.com/office/drawing/2014/main" id="{584FD45E-3CFE-7B40-B642-DEFB27E7A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61977"/>
            <a:ext cx="8323726" cy="4525963"/>
          </a:xfrm>
        </p:spPr>
        <p:txBody>
          <a:bodyPr>
            <a:normAutofit/>
          </a:bodyPr>
          <a:lstStyle/>
          <a:p>
            <a:r>
              <a:rPr lang="it-IT" sz="2000"/>
              <a:t>Test quale usare </a:t>
            </a:r>
          </a:p>
          <a:p>
            <a:r>
              <a:rPr lang="it-IT" sz="2000"/>
              <a:t>UML quale usare </a:t>
            </a:r>
          </a:p>
          <a:p>
            <a:br>
              <a:rPr lang="it-IT" sz="2000"/>
            </a:br>
            <a:br>
              <a:rPr lang="it-IT" sz="2000"/>
            </a:b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878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Round 2: </a:t>
            </a:r>
          </a:p>
          <a:p>
            <a:pPr marL="342900" indent="-342900">
              <a:buFontTx/>
              <a:buChar char="-"/>
            </a:pPr>
            <a:r>
              <a:rPr lang="it-IT"/>
              <a:t>Presentazione e discussione dell’avanzamento del lavoro</a:t>
            </a:r>
          </a:p>
          <a:p>
            <a:pPr marL="342900" indent="-342900">
              <a:buFontTx/>
              <a:buChar char="-"/>
            </a:pPr>
            <a:r>
              <a:rPr lang="it-IT"/>
              <a:t>Materiali e metodi</a:t>
            </a:r>
          </a:p>
          <a:p>
            <a:pPr marL="342900" indent="-342900">
              <a:buFontTx/>
              <a:buChar char="-"/>
            </a:pPr>
            <a:r>
              <a:rPr lang="it-IT"/>
              <a:t>Risultati preliminari</a:t>
            </a: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ELENCO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17179" y="1320800"/>
            <a:ext cx="8323726" cy="452596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it-IT" sz="1800" dirty="0"/>
              <a:t>Round 2: </a:t>
            </a:r>
            <a:endParaRPr lang="it-IT" sz="1800"/>
          </a:p>
          <a:p>
            <a:pPr marL="342900" indent="-342900">
              <a:buFontTx/>
              <a:buChar char="-"/>
            </a:pPr>
            <a:r>
              <a:rPr lang="it-IT" sz="1800" dirty="0">
                <a:solidFill>
                  <a:schemeClr val="accent3"/>
                </a:solidFill>
              </a:rPr>
              <a:t>Riassunto Stato dell’arte</a:t>
            </a: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3"/>
                </a:solidFill>
              </a:rPr>
              <a:t>Contesto </a:t>
            </a: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3"/>
                </a:solidFill>
              </a:rPr>
              <a:t>Obiettivi </a:t>
            </a:r>
          </a:p>
          <a:p>
            <a:pPr marL="342900" indent="-342900">
              <a:buFontTx/>
              <a:buChar char="-"/>
            </a:pPr>
            <a:r>
              <a:rPr lang="it-IT" sz="1800" dirty="0">
                <a:solidFill>
                  <a:schemeClr val="accent3"/>
                </a:solidFill>
              </a:rPr>
              <a:t>Evidenziare obiettivo primario </a:t>
            </a:r>
          </a:p>
          <a:p>
            <a:pPr marL="342900" indent="-342900">
              <a:buFontTx/>
              <a:buChar char="-"/>
            </a:pPr>
            <a:r>
              <a:rPr lang="it-IT" sz="1800" dirty="0"/>
              <a:t>Diagrammi UML</a:t>
            </a: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2"/>
                </a:solidFill>
              </a:rPr>
              <a:t>Presentazione software </a:t>
            </a:r>
            <a:endParaRPr lang="it-IT" sz="1800">
              <a:solidFill>
                <a:schemeClr val="accent2"/>
              </a:solidFill>
            </a:endParaRP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2"/>
                </a:solidFill>
              </a:rPr>
              <a:t>Scelta parametri dei giochi</a:t>
            </a:r>
            <a:endParaRPr lang="it-IT" sz="1800">
              <a:solidFill>
                <a:schemeClr val="accent2"/>
              </a:solidFill>
            </a:endParaRP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2"/>
                </a:solidFill>
              </a:rPr>
              <a:t>Game Design (vedere dove metterlo)</a:t>
            </a: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5"/>
                </a:solidFill>
              </a:rPr>
              <a:t>Passaggio dal razionale dei giochi alle specifiche funzionali alle tecniche (trad. spec. </a:t>
            </a:r>
            <a:r>
              <a:rPr lang="it-IT" sz="1800" dirty="0" err="1">
                <a:solidFill>
                  <a:schemeClr val="accent5"/>
                </a:solidFill>
              </a:rPr>
              <a:t>Funz</a:t>
            </a:r>
            <a:r>
              <a:rPr lang="it-IT" sz="1800" dirty="0">
                <a:solidFill>
                  <a:schemeClr val="accent5"/>
                </a:solidFill>
              </a:rPr>
              <a:t> </a:t>
            </a:r>
            <a:r>
              <a:rPr lang="it-IT" sz="1800" dirty="0">
                <a:solidFill>
                  <a:schemeClr val="accent5"/>
                </a:solidFill>
                <a:sym typeface="Wingdings" pitchFamily="2" charset="2"/>
              </a:rPr>
              <a:t> sviluppo  test </a:t>
            </a:r>
            <a:r>
              <a:rPr lang="it-IT" sz="1800" dirty="0" err="1">
                <a:solidFill>
                  <a:schemeClr val="accent5"/>
                </a:solidFill>
                <a:sym typeface="Wingdings" pitchFamily="2" charset="2"/>
              </a:rPr>
              <a:t>usabilty</a:t>
            </a:r>
            <a:r>
              <a:rPr lang="it-IT" sz="1800" dirty="0">
                <a:solidFill>
                  <a:schemeClr val="accent5"/>
                </a:solidFill>
                <a:sym typeface="Wingdings" pitchFamily="2" charset="2"/>
              </a:rPr>
              <a:t> maestra / bambino  </a:t>
            </a:r>
            <a:r>
              <a:rPr lang="it-IT" sz="1800" dirty="0">
                <a:solidFill>
                  <a:schemeClr val="accent5"/>
                </a:solidFill>
              </a:rPr>
              <a:t>trad. spec. </a:t>
            </a:r>
            <a:r>
              <a:rPr lang="it-IT" sz="1800" dirty="0" err="1">
                <a:solidFill>
                  <a:schemeClr val="accent5"/>
                </a:solidFill>
              </a:rPr>
              <a:t>Funz</a:t>
            </a:r>
            <a:r>
              <a:rPr lang="it-IT" sz="1800" dirty="0">
                <a:solidFill>
                  <a:schemeClr val="accent5"/>
                </a:solidFill>
              </a:rPr>
              <a:t>)</a:t>
            </a:r>
          </a:p>
          <a:p>
            <a:pPr marL="342900" indent="-342900">
              <a:buFontTx/>
              <a:buChar char="-"/>
            </a:pPr>
            <a:r>
              <a:rPr lang="it-IT" sz="1800" dirty="0">
                <a:solidFill>
                  <a:srgbClr val="00B050"/>
                </a:solidFill>
              </a:rPr>
              <a:t>Studiare proporre test usabilità (scelta test)</a:t>
            </a:r>
          </a:p>
          <a:p>
            <a:pPr marL="342900" indent="-342900">
              <a:buFontTx/>
              <a:buChar char="-"/>
            </a:pPr>
            <a:r>
              <a:rPr lang="it-IT" sz="1800" dirty="0">
                <a:solidFill>
                  <a:srgbClr val="00B050"/>
                </a:solidFill>
              </a:rPr>
              <a:t>Elenco euristiche (il gioco si capisce?)</a:t>
            </a: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rgbClr val="00B050"/>
                </a:solidFill>
              </a:rPr>
              <a:t>Cornice narrativa </a:t>
            </a:r>
            <a:r>
              <a:rPr lang="it-IT" sz="1800" dirty="0">
                <a:solidFill>
                  <a:srgbClr val="00B050"/>
                </a:solidFill>
                <a:sym typeface="Wingdings" pitchFamily="2" charset="2"/>
              </a:rPr>
              <a:t> gioco inserito nella trama  aumento interesse </a:t>
            </a:r>
            <a:endParaRPr lang="it-IT" sz="1800"/>
          </a:p>
          <a:p>
            <a:pPr marL="342900" indent="-342900">
              <a:buFontTx/>
              <a:buChar char="-"/>
            </a:pPr>
            <a:r>
              <a:rPr lang="it-IT" sz="1800" dirty="0"/>
              <a:t>GANTT</a:t>
            </a:r>
          </a:p>
          <a:p>
            <a:pPr marL="1085850" lvl="1" indent="-342900">
              <a:buFontTx/>
              <a:buChar char="-"/>
            </a:pPr>
            <a:endParaRPr lang="it-IT"/>
          </a:p>
          <a:p>
            <a:pPr lvl="1" indent="0">
              <a:buFontTx/>
              <a:buNone/>
            </a:pPr>
            <a:endParaRPr lang="it-IT"/>
          </a:p>
          <a:p>
            <a:pPr lvl="1" indent="0">
              <a:buFontTx/>
              <a:buNone/>
            </a:pPr>
            <a:endParaRPr lang="it-IT"/>
          </a:p>
          <a:p>
            <a:pPr marL="1085850" lvl="1" indent="-342900">
              <a:buFontTx/>
              <a:buChar char="-"/>
            </a:pPr>
            <a:endParaRPr lang="it-IT"/>
          </a:p>
          <a:p>
            <a:pPr marL="342900" indent="-342900">
              <a:buFontTx/>
              <a:buChar char="-"/>
            </a:pPr>
            <a:endParaRPr lang="it-IT"/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2302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STATO DELL’ARTE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A13E2A8-E895-48FF-A17E-48CB0851371F}"/>
              </a:ext>
            </a:extLst>
          </p:cNvPr>
          <p:cNvSpPr txBox="1"/>
          <p:nvPr/>
        </p:nvSpPr>
        <p:spPr>
          <a:xfrm>
            <a:off x="170473" y="1398466"/>
            <a:ext cx="2627397" cy="15081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298.114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 bambini frequentanti le scuole italiane a cui è stato diagnosticato un DSA</a:t>
            </a:r>
            <a:r>
              <a:rPr kumimoji="0" lang="it-IT" sz="1600" b="1" i="0" u="none" strike="noStrike" kern="0" cap="none" spc="0" normalizeH="0" baseline="30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endParaRPr kumimoji="0" lang="it-IT" sz="3600" b="1" i="0" u="none" strike="noStrike" kern="0" cap="none" spc="0" normalizeH="0" baseline="3000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F08BA50-A80B-44A7-853C-24A023AEEC6A}"/>
              </a:ext>
            </a:extLst>
          </p:cNvPr>
          <p:cNvSpPr txBox="1"/>
          <p:nvPr/>
        </p:nvSpPr>
        <p:spPr>
          <a:xfrm>
            <a:off x="4691850" y="5495375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sz="1800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sz="1800" i="1" dirty="0"/>
          </a:p>
        </p:txBody>
      </p:sp>
      <p:pic>
        <p:nvPicPr>
          <p:cNvPr id="10" name="Google Shape;660;p19" descr="Aula con riempimento a tinta unita">
            <a:extLst>
              <a:ext uri="{FF2B5EF4-FFF2-40B4-BE49-F238E27FC236}">
                <a16:creationId xmlns:a16="http://schemas.microsoft.com/office/drawing/2014/main" id="{69EFAB5F-DCD4-4A5F-A0FE-8ACA0DC79F6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08056" y="1612386"/>
            <a:ext cx="722513" cy="6889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661;p19">
            <a:extLst>
              <a:ext uri="{FF2B5EF4-FFF2-40B4-BE49-F238E27FC236}">
                <a16:creationId xmlns:a16="http://schemas.microsoft.com/office/drawing/2014/main" id="{8B44ECC7-3A99-4042-9E35-96121F6F9224}"/>
              </a:ext>
            </a:extLst>
          </p:cNvPr>
          <p:cNvGrpSpPr/>
          <p:nvPr/>
        </p:nvGrpSpPr>
        <p:grpSpPr>
          <a:xfrm>
            <a:off x="4219461" y="1582054"/>
            <a:ext cx="1714928" cy="688966"/>
            <a:chOff x="1065430" y="2915631"/>
            <a:chExt cx="1714928" cy="722513"/>
          </a:xfrm>
        </p:grpSpPr>
        <p:sp>
          <p:nvSpPr>
            <p:cNvPr id="14" name="Google Shape;662;p19" descr="ddfdffd&#10;">
              <a:extLst>
                <a:ext uri="{FF2B5EF4-FFF2-40B4-BE49-F238E27FC236}">
                  <a16:creationId xmlns:a16="http://schemas.microsoft.com/office/drawing/2014/main" id="{0A67B878-497D-4D70-9ADB-455B04D83D02}"/>
                </a:ext>
              </a:extLst>
            </p:cNvPr>
            <p:cNvSpPr/>
            <p:nvPr/>
          </p:nvSpPr>
          <p:spPr>
            <a:xfrm>
              <a:off x="1177045" y="2915631"/>
              <a:ext cx="1556425" cy="722513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ysClr val="windowText" lastClr="00000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ysClr val="windowText" lastClr="000000">
                  <a:alpha val="34901"/>
                </a:sys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63;p19">
              <a:extLst>
                <a:ext uri="{FF2B5EF4-FFF2-40B4-BE49-F238E27FC236}">
                  <a16:creationId xmlns:a16="http://schemas.microsoft.com/office/drawing/2014/main" id="{78F2B37C-07F6-4084-909C-597FDCD0090D}"/>
                </a:ext>
              </a:extLst>
            </p:cNvPr>
            <p:cNvSpPr txBox="1"/>
            <p:nvPr/>
          </p:nvSpPr>
          <p:spPr>
            <a:xfrm>
              <a:off x="1065430" y="3003476"/>
              <a:ext cx="1714928" cy="5615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it-IT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/>
                  <a:ea typeface="Arial"/>
                  <a:cs typeface="Arial"/>
                  <a:sym typeface="Arial"/>
                </a:rPr>
                <a:t>1° screening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it-IT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/>
                  <a:ea typeface="Arial"/>
                  <a:cs typeface="Arial"/>
                  <a:sym typeface="Arial"/>
                </a:rPr>
                <a:t>LA SCUOLA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2" name="Google Shape;934;p24">
            <a:extLst>
              <a:ext uri="{FF2B5EF4-FFF2-40B4-BE49-F238E27FC236}">
                <a16:creationId xmlns:a16="http://schemas.microsoft.com/office/drawing/2014/main" id="{69503161-B797-2D46-9929-8175B9253746}"/>
              </a:ext>
            </a:extLst>
          </p:cNvPr>
          <p:cNvSpPr/>
          <p:nvPr/>
        </p:nvSpPr>
        <p:spPr>
          <a:xfrm>
            <a:off x="3361865" y="1453419"/>
            <a:ext cx="2667894" cy="1003173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617;p18">
            <a:extLst>
              <a:ext uri="{FF2B5EF4-FFF2-40B4-BE49-F238E27FC236}">
                <a16:creationId xmlns:a16="http://schemas.microsoft.com/office/drawing/2014/main" id="{2384FC57-B96B-5149-84B7-F0F654357005}"/>
              </a:ext>
            </a:extLst>
          </p:cNvPr>
          <p:cNvSpPr txBox="1"/>
          <p:nvPr/>
        </p:nvSpPr>
        <p:spPr>
          <a:xfrm>
            <a:off x="3868233" y="2346687"/>
            <a:ext cx="1673167" cy="646331"/>
          </a:xfrm>
          <a:prstGeom prst="rect">
            <a:avLst/>
          </a:prstGeom>
          <a:solidFill>
            <a:sysClr val="window" lastClr="FFFFFF"/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Primo screening</a:t>
            </a: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" name="Google Shape;1067;p4">
            <a:extLst>
              <a:ext uri="{FF2B5EF4-FFF2-40B4-BE49-F238E27FC236}">
                <a16:creationId xmlns:a16="http://schemas.microsoft.com/office/drawing/2014/main" id="{124164DB-B654-4219-A253-1E51CA93EBC6}"/>
              </a:ext>
            </a:extLst>
          </p:cNvPr>
          <p:cNvSpPr txBox="1">
            <a:spLocks noGrp="1"/>
          </p:cNvSpPr>
          <p:nvPr/>
        </p:nvSpPr>
        <p:spPr>
          <a:xfrm>
            <a:off x="449277" y="3347023"/>
            <a:ext cx="2115452" cy="358009"/>
          </a:xfrm>
          <a:prstGeom prst="roundRect">
            <a:avLst/>
          </a:prstGeom>
          <a:solidFill>
            <a:srgbClr val="FFC000">
              <a:alpha val="40000"/>
            </a:srgbClr>
          </a:solidFill>
          <a:ln w="12700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15452"/>
                      <a:gd name="connsiteY0" fmla="*/ 59669 h 358009"/>
                      <a:gd name="connsiteX1" fmla="*/ 59669 w 2115452"/>
                      <a:gd name="connsiteY1" fmla="*/ 0 h 358009"/>
                      <a:gd name="connsiteX2" fmla="*/ 2055783 w 2115452"/>
                      <a:gd name="connsiteY2" fmla="*/ 0 h 358009"/>
                      <a:gd name="connsiteX3" fmla="*/ 2115452 w 2115452"/>
                      <a:gd name="connsiteY3" fmla="*/ 59669 h 358009"/>
                      <a:gd name="connsiteX4" fmla="*/ 2115452 w 2115452"/>
                      <a:gd name="connsiteY4" fmla="*/ 298340 h 358009"/>
                      <a:gd name="connsiteX5" fmla="*/ 2055783 w 2115452"/>
                      <a:gd name="connsiteY5" fmla="*/ 358009 h 358009"/>
                      <a:gd name="connsiteX6" fmla="*/ 59669 w 2115452"/>
                      <a:gd name="connsiteY6" fmla="*/ 358009 h 358009"/>
                      <a:gd name="connsiteX7" fmla="*/ 0 w 2115452"/>
                      <a:gd name="connsiteY7" fmla="*/ 298340 h 358009"/>
                      <a:gd name="connsiteX8" fmla="*/ 0 w 2115452"/>
                      <a:gd name="connsiteY8" fmla="*/ 59669 h 358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15452" h="358009" fill="none" extrusionOk="0">
                        <a:moveTo>
                          <a:pt x="0" y="59669"/>
                        </a:moveTo>
                        <a:cubicBezTo>
                          <a:pt x="-802" y="26585"/>
                          <a:pt x="29907" y="2610"/>
                          <a:pt x="59669" y="0"/>
                        </a:cubicBezTo>
                        <a:cubicBezTo>
                          <a:pt x="374853" y="130954"/>
                          <a:pt x="1702995" y="43574"/>
                          <a:pt x="2055783" y="0"/>
                        </a:cubicBezTo>
                        <a:cubicBezTo>
                          <a:pt x="2092296" y="5482"/>
                          <a:pt x="2116541" y="28049"/>
                          <a:pt x="2115452" y="59669"/>
                        </a:cubicBezTo>
                        <a:cubicBezTo>
                          <a:pt x="2094048" y="150817"/>
                          <a:pt x="2108537" y="223965"/>
                          <a:pt x="2115452" y="298340"/>
                        </a:cubicBezTo>
                        <a:cubicBezTo>
                          <a:pt x="2109532" y="332266"/>
                          <a:pt x="2087067" y="356857"/>
                          <a:pt x="2055783" y="358009"/>
                        </a:cubicBezTo>
                        <a:cubicBezTo>
                          <a:pt x="1648236" y="513206"/>
                          <a:pt x="1031923" y="521029"/>
                          <a:pt x="59669" y="358009"/>
                        </a:cubicBezTo>
                        <a:cubicBezTo>
                          <a:pt x="27002" y="354125"/>
                          <a:pt x="-2953" y="333018"/>
                          <a:pt x="0" y="298340"/>
                        </a:cubicBezTo>
                        <a:cubicBezTo>
                          <a:pt x="-18376" y="189853"/>
                          <a:pt x="-14498" y="140247"/>
                          <a:pt x="0" y="59669"/>
                        </a:cubicBezTo>
                        <a:close/>
                      </a:path>
                      <a:path w="2115452" h="358009" stroke="0" extrusionOk="0">
                        <a:moveTo>
                          <a:pt x="0" y="59669"/>
                        </a:moveTo>
                        <a:cubicBezTo>
                          <a:pt x="-623" y="26331"/>
                          <a:pt x="26181" y="201"/>
                          <a:pt x="59669" y="0"/>
                        </a:cubicBezTo>
                        <a:cubicBezTo>
                          <a:pt x="321143" y="132882"/>
                          <a:pt x="1747296" y="-84951"/>
                          <a:pt x="2055783" y="0"/>
                        </a:cubicBezTo>
                        <a:cubicBezTo>
                          <a:pt x="2085458" y="3202"/>
                          <a:pt x="2114342" y="32849"/>
                          <a:pt x="2115452" y="59669"/>
                        </a:cubicBezTo>
                        <a:cubicBezTo>
                          <a:pt x="2101393" y="97700"/>
                          <a:pt x="2108996" y="202908"/>
                          <a:pt x="2115452" y="298340"/>
                        </a:cubicBezTo>
                        <a:cubicBezTo>
                          <a:pt x="2116780" y="331452"/>
                          <a:pt x="2088984" y="357501"/>
                          <a:pt x="2055783" y="358009"/>
                        </a:cubicBezTo>
                        <a:cubicBezTo>
                          <a:pt x="1851472" y="445648"/>
                          <a:pt x="421886" y="285330"/>
                          <a:pt x="59669" y="358009"/>
                        </a:cubicBezTo>
                        <a:cubicBezTo>
                          <a:pt x="26077" y="351927"/>
                          <a:pt x="-2892" y="335313"/>
                          <a:pt x="0" y="298340"/>
                        </a:cubicBezTo>
                        <a:cubicBezTo>
                          <a:pt x="-15986" y="188896"/>
                          <a:pt x="-34" y="155271"/>
                          <a:pt x="0" y="59669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it-IT" sz="4500" b="1" dirty="0" err="1">
                <a:solidFill>
                  <a:schemeClr val="tx2">
                    <a:lumMod val="50000"/>
                  </a:schemeClr>
                </a:solidFill>
              </a:rPr>
              <a:t>Serious</a:t>
            </a:r>
            <a:r>
              <a:rPr lang="it-IT" sz="4500" b="1" dirty="0">
                <a:solidFill>
                  <a:schemeClr val="tx2">
                    <a:lumMod val="50000"/>
                  </a:schemeClr>
                </a:solidFill>
              </a:rPr>
              <a:t> games</a:t>
            </a:r>
            <a:endParaRPr sz="4500" b="1" dirty="0">
              <a:solidFill>
                <a:schemeClr val="tx2">
                  <a:lumMod val="50000"/>
                </a:schemeClr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dirty="0">
              <a:solidFill>
                <a:srgbClr val="17365D"/>
              </a:solidFill>
            </a:endParaRPr>
          </a:p>
        </p:txBody>
      </p:sp>
      <p:sp>
        <p:nvSpPr>
          <p:cNvPr id="17" name="Google Shape;1069;p4">
            <a:extLst>
              <a:ext uri="{FF2B5EF4-FFF2-40B4-BE49-F238E27FC236}">
                <a16:creationId xmlns:a16="http://schemas.microsoft.com/office/drawing/2014/main" id="{6ED43250-6F2E-42E7-81A4-4DB85EF81D7B}"/>
              </a:ext>
            </a:extLst>
          </p:cNvPr>
          <p:cNvSpPr txBox="1"/>
          <p:nvPr/>
        </p:nvSpPr>
        <p:spPr>
          <a:xfrm>
            <a:off x="478052" y="3719889"/>
            <a:ext cx="255300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800"/>
            </a:pPr>
            <a:r>
              <a:rPr lang="en-GB" sz="1800" b="0" i="0" u="none" strike="noStrike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Conoscenze</a:t>
            </a:r>
            <a:r>
              <a:rPr lang="en-GB" sz="1800" b="0" i="0" u="none" strike="noStrike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800" b="0" i="0" u="none" strike="noStrike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classiche</a:t>
            </a:r>
            <a:r>
              <a:rPr lang="en-GB" sz="1800" b="0" i="0" u="none" strike="noStrike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800" b="0" i="0" u="none" strike="noStrike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Strumenti</a:t>
            </a:r>
            <a:r>
              <a:rPr lang="en-GB" sz="1800" b="0" i="0" u="none" strike="noStrike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800" b="0" i="0" u="none" strike="noStrike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nuovi</a:t>
            </a:r>
            <a:r>
              <a:rPr lang="en-GB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GB" sz="1800" b="0" i="0" u="none" strike="noStrike" cap="none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buSzPts val="1800"/>
            </a:pPr>
            <a:r>
              <a:rPr lang="en-GB" sz="1800" b="0" i="0" u="none" strike="noStrike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Tecniche</a:t>
            </a:r>
            <a:r>
              <a:rPr lang="en-GB" sz="1800" b="0" i="0" u="none" strike="noStrike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innovative </a:t>
            </a:r>
          </a:p>
        </p:txBody>
      </p:sp>
      <p:cxnSp>
        <p:nvCxnSpPr>
          <p:cNvPr id="20" name="Google Shape;1072;p4">
            <a:extLst>
              <a:ext uri="{FF2B5EF4-FFF2-40B4-BE49-F238E27FC236}">
                <a16:creationId xmlns:a16="http://schemas.microsoft.com/office/drawing/2014/main" id="{ADCF3819-C5C4-4FBF-8008-D35DDADD05B5}"/>
              </a:ext>
            </a:extLst>
          </p:cNvPr>
          <p:cNvCxnSpPr>
            <a:cxnSpLocks/>
          </p:cNvCxnSpPr>
          <p:nvPr/>
        </p:nvCxnSpPr>
        <p:spPr>
          <a:xfrm flipV="1">
            <a:off x="2660520" y="4163854"/>
            <a:ext cx="1611873" cy="15799"/>
          </a:xfrm>
          <a:prstGeom prst="straightConnector1">
            <a:avLst/>
          </a:prstGeom>
          <a:noFill/>
          <a:ln w="508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6862"/>
              </a:srgbClr>
            </a:outerShdw>
          </a:effectLst>
        </p:spPr>
      </p:cxnSp>
      <p:sp>
        <p:nvSpPr>
          <p:cNvPr id="21" name="Google Shape;1073;p4">
            <a:extLst>
              <a:ext uri="{FF2B5EF4-FFF2-40B4-BE49-F238E27FC236}">
                <a16:creationId xmlns:a16="http://schemas.microsoft.com/office/drawing/2014/main" id="{F28CAC5A-F712-4998-B060-6566D8FDD59A}"/>
              </a:ext>
            </a:extLst>
          </p:cNvPr>
          <p:cNvSpPr txBox="1"/>
          <p:nvPr/>
        </p:nvSpPr>
        <p:spPr>
          <a:xfrm>
            <a:off x="4254448" y="4060291"/>
            <a:ext cx="311822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Videogiochi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tablet, pc o smartphone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075;p4">
            <a:extLst>
              <a:ext uri="{FF2B5EF4-FFF2-40B4-BE49-F238E27FC236}">
                <a16:creationId xmlns:a16="http://schemas.microsoft.com/office/drawing/2014/main" id="{F8FD7B53-F1EB-4996-A062-1C163F327C76}"/>
              </a:ext>
            </a:extLst>
          </p:cNvPr>
          <p:cNvSpPr txBox="1"/>
          <p:nvPr/>
        </p:nvSpPr>
        <p:spPr>
          <a:xfrm>
            <a:off x="4272392" y="4421457"/>
            <a:ext cx="47361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Livelli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di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difficoltà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multiplayer,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raccolta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punti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e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avanzamento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nel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gioco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" name="Google Shape;1072;p4">
            <a:extLst>
              <a:ext uri="{FF2B5EF4-FFF2-40B4-BE49-F238E27FC236}">
                <a16:creationId xmlns:a16="http://schemas.microsoft.com/office/drawing/2014/main" id="{FD53967B-8B34-4361-8325-29E55D64B67D}"/>
              </a:ext>
            </a:extLst>
          </p:cNvPr>
          <p:cNvCxnSpPr>
            <a:cxnSpLocks/>
            <a:endCxn id="33" idx="1"/>
          </p:cNvCxnSpPr>
          <p:nvPr/>
        </p:nvCxnSpPr>
        <p:spPr>
          <a:xfrm flipV="1">
            <a:off x="2640826" y="3755774"/>
            <a:ext cx="1611872" cy="173028"/>
          </a:xfrm>
          <a:prstGeom prst="straightConnector1">
            <a:avLst/>
          </a:prstGeom>
          <a:noFill/>
          <a:ln w="508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6862"/>
              </a:srgbClr>
            </a:outerShdw>
          </a:effectLst>
        </p:spPr>
      </p:cxn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D6A134D6-3D66-4A27-B5D0-620D64496811}"/>
              </a:ext>
            </a:extLst>
          </p:cNvPr>
          <p:cNvSpPr txBox="1"/>
          <p:nvPr/>
        </p:nvSpPr>
        <p:spPr>
          <a:xfrm>
            <a:off x="4252698" y="3301803"/>
            <a:ext cx="4924539" cy="907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buClr>
                <a:srgbClr val="000000"/>
              </a:buClr>
              <a:defRPr/>
            </a:pPr>
            <a:r>
              <a:rPr kumimoji="0" lang="it-IT" sz="1400" b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Arial"/>
                <a:sym typeface="Arial"/>
              </a:rPr>
              <a:t>Necessità di renderli interattivi e stimolanti con metodiche facilitanti l’apprendimento</a:t>
            </a:r>
            <a:r>
              <a:rPr lang="it-IT" sz="1400" kern="0" noProof="0" dirty="0">
                <a:solidFill>
                  <a:prstClr val="black"/>
                </a:solidFill>
                <a:cs typeface="Arial"/>
                <a:sym typeface="Arial"/>
              </a:rPr>
              <a:t> </a:t>
            </a:r>
            <a:r>
              <a:rPr kumimoji="0" lang="it-IT" sz="1400" b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Arial"/>
                <a:sym typeface="Arial"/>
              </a:rPr>
              <a:t>(uso di fiabe, personificazione dei numeri)</a:t>
            </a:r>
            <a:endParaRPr lang="it-IT" sz="14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it-IT" sz="11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19CB275E-271B-4109-9EC2-AB62F5534F78}"/>
              </a:ext>
            </a:extLst>
          </p:cNvPr>
          <p:cNvSpPr txBox="1"/>
          <p:nvPr/>
        </p:nvSpPr>
        <p:spPr>
          <a:xfrm>
            <a:off x="749921" y="5309897"/>
            <a:ext cx="74275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200" i="1" dirty="0"/>
              <a:t>«Sviluppo di giochi educativi per il rinforzo di lettura e calcolo»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6EAF17AD-9CE8-4656-95C0-FE09C3D692F4}"/>
              </a:ext>
            </a:extLst>
          </p:cNvPr>
          <p:cNvSpPr txBox="1"/>
          <p:nvPr/>
        </p:nvSpPr>
        <p:spPr>
          <a:xfrm>
            <a:off x="749921" y="5681539"/>
            <a:ext cx="4632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i="1" dirty="0"/>
              <a:t>«Verificare usabilità su utenti target»   </a:t>
            </a: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90919E78-8F68-4DF3-8240-D23A7DA703BE}"/>
              </a:ext>
            </a:extLst>
          </p:cNvPr>
          <p:cNvSpPr txBox="1"/>
          <p:nvPr/>
        </p:nvSpPr>
        <p:spPr>
          <a:xfrm>
            <a:off x="-17045" y="4855744"/>
            <a:ext cx="3048097" cy="461665"/>
          </a:xfrm>
          <a:prstGeom prst="rect">
            <a:avLst/>
          </a:pr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048097"/>
                      <a:gd name="connsiteY0" fmla="*/ 0 h 369332"/>
                      <a:gd name="connsiteX1" fmla="*/ 3048097 w 3048097"/>
                      <a:gd name="connsiteY1" fmla="*/ 0 h 369332"/>
                      <a:gd name="connsiteX2" fmla="*/ 3048097 w 3048097"/>
                      <a:gd name="connsiteY2" fmla="*/ 369332 h 369332"/>
                      <a:gd name="connsiteX3" fmla="*/ 0 w 3048097"/>
                      <a:gd name="connsiteY3" fmla="*/ 369332 h 369332"/>
                      <a:gd name="connsiteX4" fmla="*/ 0 w 3048097"/>
                      <a:gd name="connsiteY4" fmla="*/ 0 h 369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8097" h="369332" fill="none" extrusionOk="0">
                        <a:moveTo>
                          <a:pt x="0" y="0"/>
                        </a:moveTo>
                        <a:cubicBezTo>
                          <a:pt x="1113717" y="-49533"/>
                          <a:pt x="2128079" y="-14809"/>
                          <a:pt x="3048097" y="0"/>
                        </a:cubicBezTo>
                        <a:cubicBezTo>
                          <a:pt x="3037639" y="136842"/>
                          <a:pt x="3020874" y="302669"/>
                          <a:pt x="3048097" y="369332"/>
                        </a:cubicBezTo>
                        <a:cubicBezTo>
                          <a:pt x="1881014" y="321101"/>
                          <a:pt x="842348" y="453787"/>
                          <a:pt x="0" y="369332"/>
                        </a:cubicBezTo>
                        <a:cubicBezTo>
                          <a:pt x="-11636" y="186919"/>
                          <a:pt x="-6040" y="115751"/>
                          <a:pt x="0" y="0"/>
                        </a:cubicBezTo>
                        <a:close/>
                      </a:path>
                      <a:path w="3048097" h="369332" stroke="0" extrusionOk="0">
                        <a:moveTo>
                          <a:pt x="0" y="0"/>
                        </a:moveTo>
                        <a:cubicBezTo>
                          <a:pt x="769316" y="118645"/>
                          <a:pt x="2674598" y="116012"/>
                          <a:pt x="3048097" y="0"/>
                        </a:cubicBezTo>
                        <a:cubicBezTo>
                          <a:pt x="3025293" y="167616"/>
                          <a:pt x="3046037" y="247698"/>
                          <a:pt x="3048097" y="369332"/>
                        </a:cubicBezTo>
                        <a:cubicBezTo>
                          <a:pt x="2710831" y="503932"/>
                          <a:pt x="927231" y="212136"/>
                          <a:pt x="0" y="369332"/>
                        </a:cubicBezTo>
                        <a:cubicBezTo>
                          <a:pt x="19812" y="326466"/>
                          <a:pt x="15727" y="9363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chemeClr val="accent5">
                    <a:lumMod val="50000"/>
                  </a:schemeClr>
                </a:solidFill>
              </a:rPr>
              <a:t>Obiettivi della tesi:</a:t>
            </a:r>
          </a:p>
        </p:txBody>
      </p:sp>
      <p:pic>
        <p:nvPicPr>
          <p:cNvPr id="8" name="Immagine 7" descr="Immagine che contiene testo, segnale&#10;&#10;Descrizione generata automaticamente">
            <a:extLst>
              <a:ext uri="{FF2B5EF4-FFF2-40B4-BE49-F238E27FC236}">
                <a16:creationId xmlns:a16="http://schemas.microsoft.com/office/drawing/2014/main" id="{CC036C81-7E2C-496A-B7CF-BCC82796D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33" y="1689743"/>
            <a:ext cx="1029933" cy="1029933"/>
          </a:xfrm>
          <a:prstGeom prst="rect">
            <a:avLst/>
          </a:prstGeom>
        </p:spPr>
      </p:pic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FFB2FCF5-D1EA-4351-91EC-7D0FF6ABF211}"/>
              </a:ext>
            </a:extLst>
          </p:cNvPr>
          <p:cNvSpPr txBox="1"/>
          <p:nvPr/>
        </p:nvSpPr>
        <p:spPr>
          <a:xfrm>
            <a:off x="6508510" y="1355152"/>
            <a:ext cx="2465017" cy="15081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 defTabSz="914400">
              <a:defRPr/>
            </a:pPr>
            <a:r>
              <a:rPr lang="it-IT" sz="4400" dirty="0"/>
              <a:t>45,4 %</a:t>
            </a:r>
          </a:p>
          <a:p>
            <a:pPr lvl="0" algn="ctr" defTabSz="914400">
              <a:defRPr/>
            </a:pPr>
            <a:r>
              <a:rPr lang="it-IT" sz="1600" b="1" dirty="0"/>
              <a:t> degli studenti di 6-17 anni vive una situazione di difficoltà nella DaD</a:t>
            </a:r>
            <a:r>
              <a:rPr lang="it-IT" sz="1600" b="1" baseline="30000" dirty="0"/>
              <a:t>2</a:t>
            </a:r>
            <a:endParaRPr lang="it-IT" sz="1600" b="1" kern="0" baseline="30000" dirty="0">
              <a:solidFill>
                <a:sysClr val="windowText" lastClr="000000"/>
              </a:solidFill>
            </a:endParaRPr>
          </a:p>
        </p:txBody>
      </p:sp>
      <p:pic>
        <p:nvPicPr>
          <p:cNvPr id="31" name="Immagine 30" descr="Immagine che contiene testo, segnale&#10;&#10;Descrizione generata automaticamente">
            <a:extLst>
              <a:ext uri="{FF2B5EF4-FFF2-40B4-BE49-F238E27FC236}">
                <a16:creationId xmlns:a16="http://schemas.microsoft.com/office/drawing/2014/main" id="{5A2AB6E7-750A-443C-A04A-F3FCBA464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4168" y="1637551"/>
            <a:ext cx="1029933" cy="1029933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E94A379-880D-4A3A-9E5E-7D3B05740336}"/>
              </a:ext>
            </a:extLst>
          </p:cNvPr>
          <p:cNvSpPr txBox="1"/>
          <p:nvPr/>
        </p:nvSpPr>
        <p:spPr>
          <a:xfrm>
            <a:off x="7121740" y="5750472"/>
            <a:ext cx="2142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900" i="1" dirty="0">
                <a:solidFill>
                  <a:schemeClr val="dk1"/>
                </a:solidFill>
              </a:rPr>
              <a:t>Report </a:t>
            </a:r>
            <a:r>
              <a:rPr lang="en-GB" sz="900" i="1" dirty="0" err="1">
                <a:solidFill>
                  <a:schemeClr val="dk1"/>
                </a:solidFill>
              </a:rPr>
              <a:t>Miur</a:t>
            </a:r>
            <a:r>
              <a:rPr lang="en-GB" sz="900" i="1" dirty="0">
                <a:solidFill>
                  <a:schemeClr val="dk1"/>
                </a:solidFill>
              </a:rPr>
              <a:t>, 2020</a:t>
            </a:r>
          </a:p>
          <a:p>
            <a:pPr marL="342900" indent="-342900">
              <a:buAutoNum type="arabicPeriod"/>
            </a:pPr>
            <a:r>
              <a:rPr lang="en-GB" sz="900" i="1" dirty="0" err="1">
                <a:solidFill>
                  <a:schemeClr val="dk1"/>
                </a:solidFill>
              </a:rPr>
              <a:t>Rapporto</a:t>
            </a:r>
            <a:r>
              <a:rPr lang="en-GB" sz="900" i="1" dirty="0">
                <a:solidFill>
                  <a:schemeClr val="dk1"/>
                </a:solidFill>
              </a:rPr>
              <a:t> </a:t>
            </a:r>
            <a:r>
              <a:rPr lang="en-GB" sz="900" i="1" dirty="0" err="1">
                <a:solidFill>
                  <a:schemeClr val="dk1"/>
                </a:solidFill>
              </a:rPr>
              <a:t>annuale</a:t>
            </a:r>
            <a:r>
              <a:rPr lang="en-GB" sz="900" i="1" dirty="0">
                <a:solidFill>
                  <a:schemeClr val="dk1"/>
                </a:solidFill>
              </a:rPr>
              <a:t> </a:t>
            </a:r>
            <a:r>
              <a:rPr lang="en-GB" sz="900" i="1" dirty="0" err="1">
                <a:solidFill>
                  <a:schemeClr val="dk1"/>
                </a:solidFill>
              </a:rPr>
              <a:t>Instat</a:t>
            </a:r>
            <a:r>
              <a:rPr lang="en-GB" sz="900" i="1" dirty="0">
                <a:solidFill>
                  <a:schemeClr val="dk1"/>
                </a:solidFill>
              </a:rPr>
              <a:t>, 2020</a:t>
            </a:r>
            <a:endParaRPr lang="en-GB" sz="900" i="1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3FCC86E8-F5F5-4F92-B91D-204070A0252E}"/>
              </a:ext>
            </a:extLst>
          </p:cNvPr>
          <p:cNvSpPr txBox="1"/>
          <p:nvPr/>
        </p:nvSpPr>
        <p:spPr>
          <a:xfrm>
            <a:off x="1519158" y="35260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47" name="Estrazione 46">
            <a:extLst>
              <a:ext uri="{FF2B5EF4-FFF2-40B4-BE49-F238E27FC236}">
                <a16:creationId xmlns:a16="http://schemas.microsoft.com/office/drawing/2014/main" id="{7F247E87-0FAB-409C-89EF-6AA1F74018CF}"/>
              </a:ext>
            </a:extLst>
          </p:cNvPr>
          <p:cNvSpPr/>
          <p:nvPr/>
        </p:nvSpPr>
        <p:spPr>
          <a:xfrm rot="5400000">
            <a:off x="292658" y="3847856"/>
            <a:ext cx="154544" cy="166509"/>
          </a:xfrm>
          <a:prstGeom prst="flowChartExtract">
            <a:avLst/>
          </a:prstGeom>
          <a:gradFill>
            <a:gsLst>
              <a:gs pos="0">
                <a:srgbClr val="F9BB00"/>
              </a:gs>
              <a:gs pos="100000">
                <a:srgbClr val="FFC000">
                  <a:alpha val="50000"/>
                </a:srgb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8" name="Estrazione 47">
            <a:extLst>
              <a:ext uri="{FF2B5EF4-FFF2-40B4-BE49-F238E27FC236}">
                <a16:creationId xmlns:a16="http://schemas.microsoft.com/office/drawing/2014/main" id="{E6080CE3-A34E-4026-9CC8-20C765B09A74}"/>
              </a:ext>
            </a:extLst>
          </p:cNvPr>
          <p:cNvSpPr/>
          <p:nvPr/>
        </p:nvSpPr>
        <p:spPr>
          <a:xfrm rot="5400000">
            <a:off x="292658" y="4098279"/>
            <a:ext cx="154544" cy="166509"/>
          </a:xfrm>
          <a:prstGeom prst="flowChartExtract">
            <a:avLst/>
          </a:prstGeom>
          <a:gradFill>
            <a:gsLst>
              <a:gs pos="0">
                <a:srgbClr val="F9BB00"/>
              </a:gs>
              <a:gs pos="100000">
                <a:srgbClr val="FFC000">
                  <a:alpha val="50000"/>
                </a:srgb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9" name="Estrazione 48">
            <a:extLst>
              <a:ext uri="{FF2B5EF4-FFF2-40B4-BE49-F238E27FC236}">
                <a16:creationId xmlns:a16="http://schemas.microsoft.com/office/drawing/2014/main" id="{8929E9B6-DC2B-4E99-853F-EFE170EC4785}"/>
              </a:ext>
            </a:extLst>
          </p:cNvPr>
          <p:cNvSpPr/>
          <p:nvPr/>
        </p:nvSpPr>
        <p:spPr>
          <a:xfrm rot="5400000">
            <a:off x="293462" y="4381090"/>
            <a:ext cx="154544" cy="166509"/>
          </a:xfrm>
          <a:prstGeom prst="flowChartExtract">
            <a:avLst/>
          </a:prstGeom>
          <a:gradFill>
            <a:gsLst>
              <a:gs pos="0">
                <a:srgbClr val="F9BB00"/>
              </a:gs>
              <a:gs pos="100000">
                <a:srgbClr val="FFC000">
                  <a:alpha val="50000"/>
                </a:srgb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54" name="Google Shape;1072;p4">
            <a:extLst>
              <a:ext uri="{FF2B5EF4-FFF2-40B4-BE49-F238E27FC236}">
                <a16:creationId xmlns:a16="http://schemas.microsoft.com/office/drawing/2014/main" id="{4F198742-7A21-476B-BA5F-35FDEA947265}"/>
              </a:ext>
            </a:extLst>
          </p:cNvPr>
          <p:cNvCxnSpPr>
            <a:cxnSpLocks/>
          </p:cNvCxnSpPr>
          <p:nvPr/>
        </p:nvCxnSpPr>
        <p:spPr>
          <a:xfrm>
            <a:off x="2644756" y="4387640"/>
            <a:ext cx="1609692" cy="295427"/>
          </a:xfrm>
          <a:prstGeom prst="straightConnector1">
            <a:avLst/>
          </a:prstGeom>
          <a:noFill/>
          <a:ln w="508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6862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844929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298654"/>
            <a:ext cx="8581043" cy="840400"/>
          </a:xfrm>
        </p:spPr>
        <p:txBody>
          <a:bodyPr/>
          <a:lstStyle/>
          <a:p>
            <a:r>
              <a:rPr lang="it-IT"/>
              <a:t>Presentazione Giochi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F1A2DC6D-3676-42CA-97DC-0883423E78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8" y="1264952"/>
            <a:ext cx="9142722" cy="5087955"/>
          </a:xfrm>
        </p:spPr>
      </p:pic>
    </p:spTree>
    <p:extLst>
      <p:ext uri="{BB962C8B-B14F-4D97-AF65-F5344CB8AC3E}">
        <p14:creationId xmlns:p14="http://schemas.microsoft.com/office/powerpoint/2010/main" val="1627840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Presentazione software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9B106FA-FC95-F548-A3A1-EF57FFB3D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61977"/>
            <a:ext cx="8323726" cy="4525963"/>
          </a:xfrm>
        </p:spPr>
        <p:txBody>
          <a:bodyPr/>
          <a:lstStyle/>
          <a:p>
            <a:r>
              <a:rPr lang="it-IT"/>
              <a:t>IMG DEI SOFTWARE </a:t>
            </a:r>
          </a:p>
        </p:txBody>
      </p:sp>
    </p:spTree>
    <p:extLst>
      <p:ext uri="{BB962C8B-B14F-4D97-AF65-F5344CB8AC3E}">
        <p14:creationId xmlns:p14="http://schemas.microsoft.com/office/powerpoint/2010/main" val="4212180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/>
              <a:t>Scelta parametri dei giochi</a:t>
            </a:r>
            <a:br>
              <a:rPr lang="it-IT" sz="2400"/>
            </a:br>
            <a:endParaRPr lang="it-IT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9B106FA-FC95-F548-A3A1-EF57FFB3D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61977"/>
            <a:ext cx="8323726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Scelta lettere</a:t>
            </a:r>
          </a:p>
          <a:p>
            <a:r>
              <a:rPr lang="it-IT"/>
              <a:t>Punteggio</a:t>
            </a:r>
          </a:p>
          <a:p>
            <a:r>
              <a:rPr lang="it-IT"/>
              <a:t>Divisione in base alle difficoltà </a:t>
            </a:r>
          </a:p>
          <a:p>
            <a:r>
              <a:rPr lang="it-IT"/>
              <a:t>Tutorial</a:t>
            </a:r>
          </a:p>
          <a:p>
            <a:r>
              <a:rPr lang="it-IT"/>
              <a:t>Registrazione suoni e scelta immagini( forse dopo)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6171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/>
              <a:t>Passaggio dal razionale dei giochi alle specifiche funzionali alle tecniche (UML)</a:t>
            </a:r>
            <a:endParaRPr lang="it-IT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9B106FA-FC95-F548-A3A1-EF57FFB3D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61977"/>
            <a:ext cx="8323726" cy="4525963"/>
          </a:xfrm>
        </p:spPr>
        <p:txBody>
          <a:bodyPr/>
          <a:lstStyle/>
          <a:p>
            <a:endParaRPr lang="it-IT" sz="2000" err="1"/>
          </a:p>
        </p:txBody>
      </p:sp>
    </p:spTree>
    <p:extLst>
      <p:ext uri="{BB962C8B-B14F-4D97-AF65-F5344CB8AC3E}">
        <p14:creationId xmlns:p14="http://schemas.microsoft.com/office/powerpoint/2010/main" val="1108779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/>
              <a:t>Passaggio dal razionale dei giochi alle specifiche funzionali alle tecniche (UML)</a:t>
            </a:r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1255DC05-CABB-8C42-97D2-D5D5D717BABE}"/>
              </a:ext>
            </a:extLst>
          </p:cNvPr>
          <p:cNvSpPr/>
          <p:nvPr/>
        </p:nvSpPr>
        <p:spPr>
          <a:xfrm>
            <a:off x="574856" y="1760063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796A4AB8-FBCF-DB4C-836F-5CA4F83BAD8E}"/>
              </a:ext>
            </a:extLst>
          </p:cNvPr>
          <p:cNvCxnSpPr>
            <a:cxnSpLocks/>
          </p:cNvCxnSpPr>
          <p:nvPr/>
        </p:nvCxnSpPr>
        <p:spPr>
          <a:xfrm>
            <a:off x="1266670" y="1760063"/>
            <a:ext cx="0" cy="70576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Interruzione 7">
            <a:extLst>
              <a:ext uri="{FF2B5EF4-FFF2-40B4-BE49-F238E27FC236}">
                <a16:creationId xmlns:a16="http://schemas.microsoft.com/office/drawing/2014/main" id="{CEF8503D-27F8-5041-90F5-8DC90F6111C9}"/>
              </a:ext>
            </a:extLst>
          </p:cNvPr>
          <p:cNvSpPr/>
          <p:nvPr/>
        </p:nvSpPr>
        <p:spPr>
          <a:xfrm>
            <a:off x="1956216" y="1620822"/>
            <a:ext cx="1401581" cy="458481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Activity</a:t>
            </a:r>
          </a:p>
        </p:txBody>
      </p:sp>
      <p:cxnSp>
        <p:nvCxnSpPr>
          <p:cNvPr id="11" name="Connettore 1 10">
            <a:extLst>
              <a:ext uri="{FF2B5EF4-FFF2-40B4-BE49-F238E27FC236}">
                <a16:creationId xmlns:a16="http://schemas.microsoft.com/office/drawing/2014/main" id="{CAC93182-CBB8-C74B-A6D4-784FC79F4A18}"/>
              </a:ext>
            </a:extLst>
          </p:cNvPr>
          <p:cNvCxnSpPr/>
          <p:nvPr/>
        </p:nvCxnSpPr>
        <p:spPr>
          <a:xfrm>
            <a:off x="1528997" y="2765685"/>
            <a:ext cx="432466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ecisione 11">
            <a:extLst>
              <a:ext uri="{FF2B5EF4-FFF2-40B4-BE49-F238E27FC236}">
                <a16:creationId xmlns:a16="http://schemas.microsoft.com/office/drawing/2014/main" id="{056F4EFC-F7D3-0D4A-86BF-65850D128F8A}"/>
              </a:ext>
            </a:extLst>
          </p:cNvPr>
          <p:cNvSpPr/>
          <p:nvPr/>
        </p:nvSpPr>
        <p:spPr>
          <a:xfrm>
            <a:off x="4572000" y="1850063"/>
            <a:ext cx="720000" cy="540000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1081BB54-3DDE-414E-A28E-6FA59CCC7FA4}"/>
              </a:ext>
            </a:extLst>
          </p:cNvPr>
          <p:cNvSpPr/>
          <p:nvPr/>
        </p:nvSpPr>
        <p:spPr>
          <a:xfrm>
            <a:off x="2818384" y="3681307"/>
            <a:ext cx="90000" cy="9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6FBAE52A-AA82-C14B-90B5-FE802F1D3A93}"/>
              </a:ext>
            </a:extLst>
          </p:cNvPr>
          <p:cNvSpPr/>
          <p:nvPr/>
        </p:nvSpPr>
        <p:spPr>
          <a:xfrm>
            <a:off x="2773384" y="3636307"/>
            <a:ext cx="180000" cy="18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9" name="Connettore 1 18">
            <a:extLst>
              <a:ext uri="{FF2B5EF4-FFF2-40B4-BE49-F238E27FC236}">
                <a16:creationId xmlns:a16="http://schemas.microsoft.com/office/drawing/2014/main" id="{9F0F2310-092E-2241-A559-FE0394FAC4E2}"/>
              </a:ext>
            </a:extLst>
          </p:cNvPr>
          <p:cNvCxnSpPr>
            <a:cxnSpLocks/>
          </p:cNvCxnSpPr>
          <p:nvPr/>
        </p:nvCxnSpPr>
        <p:spPr>
          <a:xfrm>
            <a:off x="1956216" y="2457827"/>
            <a:ext cx="79941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Preparazione 20">
            <a:extLst>
              <a:ext uri="{FF2B5EF4-FFF2-40B4-BE49-F238E27FC236}">
                <a16:creationId xmlns:a16="http://schemas.microsoft.com/office/drawing/2014/main" id="{CA660BF8-8C20-7949-9AC7-BA31B61D99C5}"/>
              </a:ext>
            </a:extLst>
          </p:cNvPr>
          <p:cNvSpPr/>
          <p:nvPr/>
        </p:nvSpPr>
        <p:spPr>
          <a:xfrm>
            <a:off x="3736258" y="3429000"/>
            <a:ext cx="1386348" cy="592394"/>
          </a:xfrm>
          <a:prstGeom prst="flowChartPreparat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2" name="Connettore 1 21">
            <a:extLst>
              <a:ext uri="{FF2B5EF4-FFF2-40B4-BE49-F238E27FC236}">
                <a16:creationId xmlns:a16="http://schemas.microsoft.com/office/drawing/2014/main" id="{7E6BAD66-6BE3-6E45-BDAA-BF2B035CB060}"/>
              </a:ext>
            </a:extLst>
          </p:cNvPr>
          <p:cNvCxnSpPr>
            <a:cxnSpLocks/>
          </p:cNvCxnSpPr>
          <p:nvPr/>
        </p:nvCxnSpPr>
        <p:spPr>
          <a:xfrm>
            <a:off x="2108616" y="2610227"/>
            <a:ext cx="79941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Documento 22">
            <a:extLst>
              <a:ext uri="{FF2B5EF4-FFF2-40B4-BE49-F238E27FC236}">
                <a16:creationId xmlns:a16="http://schemas.microsoft.com/office/drawing/2014/main" id="{6D978C23-9D19-6444-A4DA-9C1C9196FE56}"/>
              </a:ext>
            </a:extLst>
          </p:cNvPr>
          <p:cNvSpPr/>
          <p:nvPr/>
        </p:nvSpPr>
        <p:spPr>
          <a:xfrm>
            <a:off x="2683933" y="4521200"/>
            <a:ext cx="1193800" cy="1143000"/>
          </a:xfrm>
          <a:prstGeom prst="flowChartDocument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1096656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1563</TotalTime>
  <Words>677</Words>
  <Application>Microsoft Macintosh PowerPoint</Application>
  <PresentationFormat>Presentazione su schermo (4:3)</PresentationFormat>
  <Paragraphs>168</Paragraphs>
  <Slides>18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3" baseType="lpstr">
      <vt:lpstr>Arial</vt:lpstr>
      <vt:lpstr>Calibri</vt:lpstr>
      <vt:lpstr>Noto Sans Symbols</vt:lpstr>
      <vt:lpstr>Wingdings</vt:lpstr>
      <vt:lpstr>POLI</vt:lpstr>
      <vt:lpstr>Titolo presentazione sottotitolo</vt:lpstr>
      <vt:lpstr>Presentazione standard di PowerPoint</vt:lpstr>
      <vt:lpstr>ELENCO</vt:lpstr>
      <vt:lpstr>STATO DELL’ARTE</vt:lpstr>
      <vt:lpstr>Presentazione Giochi</vt:lpstr>
      <vt:lpstr>Presentazione software</vt:lpstr>
      <vt:lpstr>Scelta parametri dei giochi </vt:lpstr>
      <vt:lpstr>Passaggio dal razionale dei giochi alle specifiche funzionali alle tecniche (UML)</vt:lpstr>
      <vt:lpstr>Passaggio dal razionale dei giochi alle specifiche funzionali alle tecniche (UML)</vt:lpstr>
      <vt:lpstr>Specifiche tecniche Menu di gioco</vt:lpstr>
      <vt:lpstr>Specifiche tecniche Schermata di gioco</vt:lpstr>
      <vt:lpstr>Specifiche tecniche Oggetti del gioco (class diagram)</vt:lpstr>
      <vt:lpstr>Specifiche tecniche Oggetti di gioco (class diagram)</vt:lpstr>
      <vt:lpstr>Specifiche tecniche Oggetti di gioco (class diagram)</vt:lpstr>
      <vt:lpstr>Test Usability</vt:lpstr>
      <vt:lpstr>Euristiche</vt:lpstr>
      <vt:lpstr>Presentazione standard di PowerPoint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Giorgio Calcagno</cp:lastModifiedBy>
  <cp:revision>83</cp:revision>
  <dcterms:created xsi:type="dcterms:W3CDTF">2015-05-26T12:27:57Z</dcterms:created>
  <dcterms:modified xsi:type="dcterms:W3CDTF">2021-04-21T14:47:42Z</dcterms:modified>
</cp:coreProperties>
</file>